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56" r:id="rId2"/>
    <p:sldId id="298" r:id="rId3"/>
    <p:sldId id="260" r:id="rId4"/>
    <p:sldId id="299" r:id="rId5"/>
    <p:sldId id="263" r:id="rId6"/>
    <p:sldId id="296" r:id="rId7"/>
    <p:sldId id="264" r:id="rId8"/>
    <p:sldId id="287" r:id="rId9"/>
    <p:sldId id="261" r:id="rId10"/>
    <p:sldId id="290" r:id="rId11"/>
    <p:sldId id="291" r:id="rId12"/>
    <p:sldId id="293" r:id="rId13"/>
    <p:sldId id="294" r:id="rId14"/>
    <p:sldId id="297" r:id="rId15"/>
    <p:sldId id="300" r:id="rId16"/>
    <p:sldId id="295" r:id="rId17"/>
  </p:sldIdLst>
  <p:sldSz cx="9144000" cy="5143500" type="screen16x9"/>
  <p:notesSz cx="6858000" cy="9144000"/>
  <p:embeddedFontLst>
    <p:embeddedFont>
      <p:font typeface="Amatic SC" pitchFamily="2" charset="-79"/>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0417ED4-428F-A846-8B3E-2CC933B9F2CC}">
          <p14:sldIdLst>
            <p14:sldId id="256"/>
            <p14:sldId id="298"/>
            <p14:sldId id="260"/>
            <p14:sldId id="299"/>
            <p14:sldId id="263"/>
            <p14:sldId id="296"/>
            <p14:sldId id="264"/>
            <p14:sldId id="287"/>
            <p14:sldId id="261"/>
            <p14:sldId id="290"/>
            <p14:sldId id="291"/>
            <p14:sldId id="293"/>
            <p14:sldId id="294"/>
            <p14:sldId id="297"/>
            <p14:sldId id="300"/>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90D9-B2BC-45B3-BE92-3F89B068347D}">
  <a:tblStyle styleId="{A5C790D9-B2BC-45B3-BE92-3F89B068347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8575"/>
  </p:normalViewPr>
  <p:slideViewPr>
    <p:cSldViewPr snapToGrid="0" snapToObjects="1">
      <p:cViewPr varScale="1">
        <p:scale>
          <a:sx n="117" d="100"/>
          <a:sy n="117" d="100"/>
        </p:scale>
        <p:origin x="248" y="168"/>
      </p:cViewPr>
      <p:guideLst/>
    </p:cSldViewPr>
  </p:slideViewPr>
  <p:outlineViewPr>
    <p:cViewPr>
      <p:scale>
        <a:sx n="33" d="100"/>
        <a:sy n="33" d="100"/>
      </p:scale>
      <p:origin x="0" y="0"/>
    </p:cViewPr>
  </p:outlin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Allowing students the opportunity to participate and engage with the lesson plan will will give them a sense of ownership of their learning, all while finding new knowledge and skills to learn (Valerio, 2012) </a:t>
            </a:r>
          </a:p>
          <a:p>
            <a:r>
              <a:rPr lang="en-US" dirty="0"/>
              <a:t>Teaching students to set attainable and achievable goals is important for student growth (Valerio, 2012). This develops positive thoughts, increases confidence and facilitates persistence (Valerio, 2012) . </a:t>
            </a:r>
          </a:p>
          <a:p>
            <a:r>
              <a:rPr lang="en-US" dirty="0"/>
              <a:t>”Student choice is more than simply picking a task. Its about owning the entire learning process”- John Spencer </a:t>
            </a:r>
          </a:p>
          <a:p>
            <a:endParaRPr lang="en-US" dirty="0"/>
          </a:p>
          <a:p>
            <a:r>
              <a:rPr lang="en-US" dirty="0"/>
              <a:t>Photo reference: http://</a:t>
            </a:r>
            <a:r>
              <a:rPr lang="en-US" dirty="0" err="1"/>
              <a:t>www.spencerauthor.com</a:t>
            </a:r>
            <a:r>
              <a:rPr lang="en-US" dirty="0"/>
              <a:t>/choice-menus/</a:t>
            </a:r>
          </a:p>
        </p:txBody>
      </p:sp>
    </p:spTree>
    <p:extLst>
      <p:ext uri="{BB962C8B-B14F-4D97-AF65-F5344CB8AC3E}">
        <p14:creationId xmlns:p14="http://schemas.microsoft.com/office/powerpoint/2010/main" val="175480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Grabbing students attention, and providing fun lesson plans will engage the class, which increases participation and student awareness (Valerio, 2012). Structuring lessons within the community, utilizing resources, and providing theatre activities develops a rich learning experience for students and will foster inspiration and motivation (Valerio, 2012) . </a:t>
            </a:r>
          </a:p>
          <a:p>
            <a:endParaRPr lang="en-US" dirty="0"/>
          </a:p>
          <a:p>
            <a:r>
              <a:rPr lang="en-US" dirty="0"/>
              <a:t>Photo reference: https://</a:t>
            </a:r>
            <a:r>
              <a:rPr lang="en-US" dirty="0" err="1"/>
              <a:t>www.google.com</a:t>
            </a:r>
            <a:r>
              <a:rPr lang="en-US" dirty="0"/>
              <a:t>/</a:t>
            </a:r>
            <a:r>
              <a:rPr lang="en-US" dirty="0" err="1"/>
              <a:t>url?sa</a:t>
            </a:r>
            <a:r>
              <a:rPr lang="en-US" dirty="0"/>
              <a:t>=</a:t>
            </a:r>
            <a:r>
              <a:rPr lang="en-US" dirty="0" err="1"/>
              <a:t>i&amp;url</a:t>
            </a:r>
            <a:r>
              <a:rPr lang="en-US" dirty="0"/>
              <a:t>=https%3A%2F%2Flouisekool.com%2Fcollections%2Foutdoor-learning&amp;psig=AOvVaw09AG66O8oku_XsbT7lJ6kB&amp;ust=1606436852986000&amp;source=</a:t>
            </a:r>
            <a:r>
              <a:rPr lang="en-US" dirty="0" err="1"/>
              <a:t>images&amp;cd</a:t>
            </a:r>
            <a:r>
              <a:rPr lang="en-US" dirty="0"/>
              <a:t>=</a:t>
            </a:r>
            <a:r>
              <a:rPr lang="en-US" dirty="0" err="1"/>
              <a:t>vfe&amp;ved</a:t>
            </a:r>
            <a:r>
              <a:rPr lang="en-US" dirty="0"/>
              <a:t>=0CAkQjhxqFwoTCLi8ueT5nu0CFQAAAAAdAAAAABAk </a:t>
            </a:r>
          </a:p>
        </p:txBody>
      </p:sp>
    </p:spTree>
    <p:extLst>
      <p:ext uri="{BB962C8B-B14F-4D97-AF65-F5344CB8AC3E}">
        <p14:creationId xmlns:p14="http://schemas.microsoft.com/office/powerpoint/2010/main" val="398186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Most importantly, intrinsic motivation is encouraged through the teacher’s energy (Valerio, 2012). Passion and enthusiasm motivate and intrigues students to want to learn more (Valerio, 2012). Your energy as a teacher is reflected in your student’s desire to learn and understand (Valerio, 2012). Providing lessons structured around student's goals and ambitions will enhance and stimulate their understanding (Valerio, 2012).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Photo reference: http://</a:t>
            </a:r>
            <a:r>
              <a:rPr lang="en-CA" dirty="0" err="1"/>
              <a:t>www.learningenvironment.ctl.gatech.edu</a:t>
            </a:r>
            <a:r>
              <a:rPr lang="en-CA" dirty="0"/>
              <a:t>/enthusiasm/</a:t>
            </a:r>
            <a:endParaRPr dirty="0"/>
          </a:p>
        </p:txBody>
      </p:sp>
    </p:spTree>
    <p:extLst>
      <p:ext uri="{BB962C8B-B14F-4D97-AF65-F5344CB8AC3E}">
        <p14:creationId xmlns:p14="http://schemas.microsoft.com/office/powerpoint/2010/main" val="317092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Rewards and external incentives, if used correctly, are a beneficial tool in the classroom, however, if used incorrectly decrease intrinsic motivation, and fosters short-term production, limiting motivation (Kristen, 2020). </a:t>
            </a:r>
          </a:p>
          <a:p>
            <a:r>
              <a:rPr lang="en-CA" sz="1100" b="0" i="0" u="none" strike="noStrike" cap="none" dirty="0">
                <a:solidFill>
                  <a:srgbClr val="000000"/>
                </a:solidFill>
                <a:effectLst/>
                <a:latin typeface="Arial"/>
                <a:ea typeface="Arial"/>
                <a:cs typeface="Arial"/>
                <a:sym typeface="Arial"/>
              </a:rPr>
              <a:t>I Interviewed several teachers in our community, many teachers use rewards, however not to congratulate students on completing a task or getting a good mark on an exam, rather, many teachers provide rewards when students seek new challenges, use curiosity in their studies, and complete tasks to discover new material they are passionate about (Atkins, 2020). Kristen gives out rewards when her students least expect it, and most deserve it. </a:t>
            </a:r>
          </a:p>
          <a:p>
            <a:r>
              <a:rPr lang="en-CA" sz="1100" b="0" i="0" u="none" strike="noStrike" cap="none" dirty="0">
                <a:solidFill>
                  <a:srgbClr val="000000"/>
                </a:solidFill>
                <a:effectLst/>
                <a:latin typeface="Arial"/>
                <a:ea typeface="Arial"/>
                <a:cs typeface="Arial"/>
                <a:sym typeface="Arial"/>
              </a:rPr>
              <a:t>Positive praise and feedback is a way teachers can reward their students, however, teachers must remember to only praise meaningful work and be intentional, specific, and direct in their feedback to help students understand and improve (Valerio, 2012).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References: </a:t>
            </a:r>
          </a:p>
          <a:p>
            <a:pPr lvl="1"/>
            <a:r>
              <a:rPr lang="en-CA" sz="1100" b="0" i="0" u="none" strike="noStrike" cap="none" dirty="0">
                <a:solidFill>
                  <a:srgbClr val="000000"/>
                </a:solidFill>
                <a:effectLst/>
                <a:latin typeface="Arial"/>
                <a:ea typeface="Arial"/>
                <a:cs typeface="Arial"/>
                <a:sym typeface="Arial"/>
              </a:rPr>
              <a:t>(H. Atkins, Personal communication, November 4</a:t>
            </a:r>
            <a:r>
              <a:rPr lang="en-CA" sz="1100" b="0" i="0" u="none" strike="noStrike" cap="none" baseline="30000" dirty="0">
                <a:solidFill>
                  <a:srgbClr val="000000"/>
                </a:solidFill>
                <a:effectLst/>
                <a:latin typeface="Arial"/>
                <a:ea typeface="Arial"/>
                <a:cs typeface="Arial"/>
                <a:sym typeface="Arial"/>
              </a:rPr>
              <a:t>th</a:t>
            </a:r>
            <a:r>
              <a:rPr lang="en-CA" sz="1100" b="0" i="0" u="none" strike="noStrike" cap="none" dirty="0">
                <a:solidFill>
                  <a:srgbClr val="000000"/>
                </a:solidFill>
                <a:effectLst/>
                <a:latin typeface="Arial"/>
                <a:ea typeface="Arial"/>
                <a:cs typeface="Arial"/>
                <a:sym typeface="Arial"/>
              </a:rPr>
              <a:t>, 2020).</a:t>
            </a:r>
          </a:p>
          <a:p>
            <a:pPr lvl="1"/>
            <a:r>
              <a:rPr lang="en-CA" sz="1100" b="0" i="0" u="none" strike="noStrike" cap="none" dirty="0">
                <a:solidFill>
                  <a:srgbClr val="000000"/>
                </a:solidFill>
                <a:effectLst/>
                <a:latin typeface="Arial"/>
                <a:ea typeface="Arial"/>
                <a:cs typeface="Arial"/>
                <a:sym typeface="Arial"/>
              </a:rPr>
              <a:t>(K. </a:t>
            </a:r>
            <a:r>
              <a:rPr lang="en-CA" sz="1100" b="0" i="0" u="none" strike="noStrike" cap="none" dirty="0" err="1">
                <a:solidFill>
                  <a:srgbClr val="000000"/>
                </a:solidFill>
                <a:effectLst/>
                <a:latin typeface="Arial"/>
                <a:ea typeface="Arial"/>
                <a:cs typeface="Arial"/>
                <a:sym typeface="Arial"/>
              </a:rPr>
              <a:t>Sinats</a:t>
            </a:r>
            <a:r>
              <a:rPr lang="en-CA" sz="1100" b="0" i="0" u="none" strike="noStrike" cap="none" dirty="0">
                <a:solidFill>
                  <a:srgbClr val="000000"/>
                </a:solidFill>
                <a:effectLst/>
                <a:latin typeface="Arial"/>
                <a:ea typeface="Arial"/>
                <a:cs typeface="Arial"/>
                <a:sym typeface="Arial"/>
              </a:rPr>
              <a:t>, Personal communication, November 4</a:t>
            </a:r>
            <a:r>
              <a:rPr lang="en-CA" sz="1100" b="0" i="0" u="none" strike="noStrike" cap="none" baseline="30000" dirty="0">
                <a:solidFill>
                  <a:srgbClr val="000000"/>
                </a:solidFill>
                <a:effectLst/>
                <a:latin typeface="Arial"/>
                <a:ea typeface="Arial"/>
                <a:cs typeface="Arial"/>
                <a:sym typeface="Arial"/>
              </a:rPr>
              <a:t>th</a:t>
            </a:r>
            <a:r>
              <a:rPr lang="en-CA" sz="1100" b="0" i="0" u="none" strike="noStrike" cap="none" dirty="0">
                <a:solidFill>
                  <a:srgbClr val="000000"/>
                </a:solidFill>
                <a:effectLst/>
                <a:latin typeface="Arial"/>
                <a:ea typeface="Arial"/>
                <a:cs typeface="Arial"/>
                <a:sym typeface="Arial"/>
              </a:rPr>
              <a:t>, 2020).</a:t>
            </a:r>
          </a:p>
          <a:p>
            <a:pPr lvl="1"/>
            <a:r>
              <a:rPr lang="en-CA" sz="1100" b="0" i="0" u="none" strike="noStrike" cap="none" dirty="0">
                <a:solidFill>
                  <a:srgbClr val="000000"/>
                </a:solidFill>
                <a:effectLst/>
                <a:latin typeface="Arial"/>
                <a:ea typeface="Arial"/>
                <a:cs typeface="Arial"/>
                <a:sym typeface="Arial"/>
              </a:rPr>
              <a:t>Photo: https://</a:t>
            </a:r>
            <a:r>
              <a:rPr lang="en-CA" sz="1100" b="0" i="0" u="none" strike="noStrike" cap="none" dirty="0" err="1">
                <a:solidFill>
                  <a:srgbClr val="000000"/>
                </a:solidFill>
                <a:effectLst/>
                <a:latin typeface="Arial"/>
                <a:ea typeface="Arial"/>
                <a:cs typeface="Arial"/>
                <a:sym typeface="Arial"/>
              </a:rPr>
              <a:t>commons.wikimedia.org</a:t>
            </a:r>
            <a:r>
              <a:rPr lang="en-CA" sz="1100" b="0" i="0" u="none" strike="noStrike" cap="none" dirty="0">
                <a:solidFill>
                  <a:srgbClr val="000000"/>
                </a:solidFill>
                <a:effectLst/>
                <a:latin typeface="Arial"/>
                <a:ea typeface="Arial"/>
                <a:cs typeface="Arial"/>
                <a:sym typeface="Arial"/>
              </a:rPr>
              <a:t>/wiki/</a:t>
            </a:r>
            <a:r>
              <a:rPr lang="en-CA" sz="1100" b="0" i="0" u="none" strike="noStrike" cap="none" dirty="0" err="1">
                <a:solidFill>
                  <a:srgbClr val="000000"/>
                </a:solidFill>
                <a:effectLst/>
                <a:latin typeface="Arial"/>
                <a:ea typeface="Arial"/>
                <a:cs typeface="Arial"/>
                <a:sym typeface="Arial"/>
              </a:rPr>
              <a:t>File:Intrinsic_Vs_Extrinsic_Motivation.jpg</a:t>
            </a: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0363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interviews showed me how to implement intrinsic motivation in the classroom and provide children with a growth mindset. These Wednesday visits clearly showed me how passionate students are at such a young age, and how motivated they are to learn. The teachers, students, and overall experience provided me with so many resources to strengthen my understanding of intrinsic motivation, and how to implement it into a classroom. </a:t>
            </a:r>
          </a:p>
          <a:p>
            <a:r>
              <a:rPr lang="en-US" dirty="0"/>
              <a:t>Kristen discusses how long term, students need to learn to do things for themselves, and not for a reward. Her goal is to create an environment of learners, where students have purpose and intention, and understand the value of what they are being taught. She believes grades limit learners and instead effort and thought allows students to walk away with more knowledge than achieve a higher outcome. Letting students guide the classroom, and allowing flexibility within the lesson plan is greatly beneficial to their motivation and productivity.  </a:t>
            </a:r>
          </a:p>
          <a:p>
            <a:r>
              <a:rPr lang="en-US" dirty="0"/>
              <a:t>Hayley believes that intrinsic motivation shapes students into becoming hard-working students and life long learners. It helps the students develop confidence and find feedback within themselves, without the need for external feedback. </a:t>
            </a:r>
          </a:p>
          <a:p>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 would like to research more techniques and assignments I can use in the future to strengthen my students learning further, and learn from more teachers of how they implement intrinsic motivation in their classrooms. </a:t>
            </a:r>
          </a:p>
          <a:p>
            <a:endParaRPr lang="en-US" dirty="0"/>
          </a:p>
          <a:p>
            <a:r>
              <a:rPr lang="en-US" dirty="0"/>
              <a:t>References: </a:t>
            </a:r>
          </a:p>
          <a:p>
            <a:pPr lvl="1"/>
            <a:r>
              <a:rPr lang="en-CA" sz="1100" b="0" i="0" u="none" strike="noStrike" cap="none" dirty="0">
                <a:solidFill>
                  <a:srgbClr val="000000"/>
                </a:solidFill>
                <a:effectLst/>
                <a:latin typeface="Arial"/>
                <a:ea typeface="Arial"/>
                <a:cs typeface="Arial"/>
                <a:sym typeface="Arial"/>
              </a:rPr>
              <a:t>(H. Atkins, Personal communication, November 4</a:t>
            </a:r>
            <a:r>
              <a:rPr lang="en-CA" sz="1100" b="0" i="0" u="none" strike="noStrike" cap="none" baseline="30000" dirty="0">
                <a:solidFill>
                  <a:srgbClr val="000000"/>
                </a:solidFill>
                <a:effectLst/>
                <a:latin typeface="Arial"/>
                <a:ea typeface="Arial"/>
                <a:cs typeface="Arial"/>
                <a:sym typeface="Arial"/>
              </a:rPr>
              <a:t>th</a:t>
            </a:r>
            <a:r>
              <a:rPr lang="en-CA" sz="1100" b="0" i="0" u="none" strike="noStrike" cap="none" dirty="0">
                <a:solidFill>
                  <a:srgbClr val="000000"/>
                </a:solidFill>
                <a:effectLst/>
                <a:latin typeface="Arial"/>
                <a:ea typeface="Arial"/>
                <a:cs typeface="Arial"/>
                <a:sym typeface="Arial"/>
              </a:rPr>
              <a:t>, 2020).</a:t>
            </a:r>
          </a:p>
          <a:p>
            <a:pPr lvl="1"/>
            <a:r>
              <a:rPr lang="en-CA" sz="1100" b="0" i="0" u="none" strike="noStrike" cap="none" dirty="0">
                <a:solidFill>
                  <a:srgbClr val="000000"/>
                </a:solidFill>
                <a:effectLst/>
                <a:latin typeface="Arial"/>
                <a:ea typeface="Arial"/>
                <a:cs typeface="Arial"/>
                <a:sym typeface="Arial"/>
              </a:rPr>
              <a:t>(K. </a:t>
            </a:r>
            <a:r>
              <a:rPr lang="en-CA" sz="1100" b="0" i="0" u="none" strike="noStrike" cap="none" dirty="0" err="1">
                <a:solidFill>
                  <a:srgbClr val="000000"/>
                </a:solidFill>
                <a:effectLst/>
                <a:latin typeface="Arial"/>
                <a:ea typeface="Arial"/>
                <a:cs typeface="Arial"/>
                <a:sym typeface="Arial"/>
              </a:rPr>
              <a:t>Sinats</a:t>
            </a:r>
            <a:r>
              <a:rPr lang="en-CA" sz="1100" b="0" i="0" u="none" strike="noStrike" cap="none" dirty="0">
                <a:solidFill>
                  <a:srgbClr val="000000"/>
                </a:solidFill>
                <a:effectLst/>
                <a:latin typeface="Arial"/>
                <a:ea typeface="Arial"/>
                <a:cs typeface="Arial"/>
                <a:sym typeface="Arial"/>
              </a:rPr>
              <a:t>, Personal communication, November 4</a:t>
            </a:r>
            <a:r>
              <a:rPr lang="en-CA" sz="1100" b="0" i="0" u="none" strike="noStrike" cap="none" baseline="30000" dirty="0">
                <a:solidFill>
                  <a:srgbClr val="000000"/>
                </a:solidFill>
                <a:effectLst/>
                <a:latin typeface="Arial"/>
                <a:ea typeface="Arial"/>
                <a:cs typeface="Arial"/>
                <a:sym typeface="Arial"/>
              </a:rPr>
              <a:t>th</a:t>
            </a:r>
            <a:r>
              <a:rPr lang="en-CA" sz="1100" b="0" i="0" u="none" strike="noStrike" cap="none" dirty="0">
                <a:solidFill>
                  <a:srgbClr val="000000"/>
                </a:solidFill>
                <a:effectLst/>
                <a:latin typeface="Arial"/>
                <a:ea typeface="Arial"/>
                <a:cs typeface="Arial"/>
                <a:sym typeface="Arial"/>
              </a:rPr>
              <a:t>, 2020).</a:t>
            </a:r>
            <a:endParaRPr lang="en-US" dirty="0"/>
          </a:p>
          <a:p>
            <a:r>
              <a:rPr lang="en-US" dirty="0"/>
              <a:t>Photo reference: https://m0t1v8me.wordpress.com/2013/10/10/intrinsic-vs-extrinsic-motivation/. </a:t>
            </a:r>
          </a:p>
          <a:p>
            <a:endParaRPr lang="en-US" dirty="0"/>
          </a:p>
        </p:txBody>
      </p:sp>
    </p:spTree>
    <p:extLst>
      <p:ext uri="{BB962C8B-B14F-4D97-AF65-F5344CB8AC3E}">
        <p14:creationId xmlns:p14="http://schemas.microsoft.com/office/powerpoint/2010/main" val="36943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inquiry proposal question is “How can teachers create an engaging learning environment and encourage intrinsic motivation”?. Intrinsic motivation is not possible without students encompassing a growth mindset. </a:t>
            </a:r>
          </a:p>
          <a:p>
            <a:r>
              <a:rPr lang="en-US" dirty="0"/>
              <a:t>Therefore, in the list of core competencies, my inquiry is related to ”developing a growth mindset demonstrated in collaboration with others”. </a:t>
            </a:r>
          </a:p>
          <a:p>
            <a:r>
              <a:rPr lang="en-US" dirty="0"/>
              <a:t>One with a growth mindset, believes that goals are attainable through hard work and dedication. </a:t>
            </a:r>
          </a:p>
          <a:p>
            <a:r>
              <a:rPr lang="en-US" dirty="0"/>
              <a:t>It creates a love for learning and shapes the future for education. </a:t>
            </a:r>
          </a:p>
          <a:p>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For this presentation, I will share what intrinsic motivation is, how it relates to growth mindset and how future teachers can encourage and motivate children to find passions, search for new findings, and develop a love for learning. </a:t>
            </a:r>
          </a:p>
          <a:p>
            <a:endParaRPr lang="en-US" dirty="0"/>
          </a:p>
          <a:p>
            <a:r>
              <a:rPr lang="en-US" dirty="0"/>
              <a:t>References:</a:t>
            </a:r>
          </a:p>
          <a:p>
            <a:r>
              <a:rPr lang="en-US" dirty="0"/>
              <a:t>http://</a:t>
            </a:r>
            <a:r>
              <a:rPr lang="en-US" dirty="0" err="1"/>
              <a:t>teachered.ca</a:t>
            </a:r>
            <a:r>
              <a:rPr lang="en-US" dirty="0"/>
              <a:t>/competency-2/</a:t>
            </a:r>
          </a:p>
          <a:p>
            <a:endParaRPr lang="en-US" dirty="0"/>
          </a:p>
        </p:txBody>
      </p:sp>
    </p:spTree>
    <p:extLst>
      <p:ext uri="{BB962C8B-B14F-4D97-AF65-F5344CB8AC3E}">
        <p14:creationId xmlns:p14="http://schemas.microsoft.com/office/powerpoint/2010/main" val="201118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CA" dirty="0"/>
              <a:t>This is a quote that I had heard while interviewing teachers within my community.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teaching philosophy has always been to motivate children to love learning, and develop the best way to teach this. I wanted to present a proposal that was going to encourage future teachers to teach in a way that shows students how much fun and rewarding learning can be. </a:t>
            </a:r>
          </a:p>
          <a:p>
            <a:r>
              <a:rPr lang="en-US" dirty="0"/>
              <a:t>At the beginning of the year, I had no idea what intrinsic motivation was, however, I knew I wanted to structure my inquiry proposal around a passion for learning. Kristen introduced intrinsic motivation to me and helped shape my question in a way that was professional, and provided me with several resources to develop my inquiry further. </a:t>
            </a:r>
          </a:p>
          <a:p>
            <a:r>
              <a:rPr lang="en-US" dirty="0"/>
              <a:t>I soon researched intrinsic motivation and how to use it in my own life, and then learned how I could implement it in my future classroom. </a:t>
            </a:r>
          </a:p>
          <a:p>
            <a:endParaRPr lang="en-US" dirty="0"/>
          </a:p>
        </p:txBody>
      </p:sp>
    </p:spTree>
    <p:extLst>
      <p:ext uri="{BB962C8B-B14F-4D97-AF65-F5344CB8AC3E}">
        <p14:creationId xmlns:p14="http://schemas.microsoft.com/office/powerpoint/2010/main" val="254007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CA" dirty="0"/>
              <a:t>● The old curriculum was centred around extrinsic motivation and focused more on external motivation, referring to incentives to encourage success and productivity, without knowing the consequences. Extrinsic motivation often focuses on grades and performance and motivates students through external rewards (Davis, n.d.). Specifically, this gives students the wrong idea that ability should be rewarded over effort (</a:t>
            </a:r>
            <a:r>
              <a:rPr lang="en-CA" dirty="0" err="1"/>
              <a:t>Freidenberg</a:t>
            </a:r>
            <a:r>
              <a:rPr lang="en-CA" dirty="0"/>
              <a:t>, 2016). Overall, it provides students with a short-term mindset weakening their academic achievement (</a:t>
            </a:r>
            <a:r>
              <a:rPr lang="en-CA" dirty="0" err="1"/>
              <a:t>Friedenberg</a:t>
            </a:r>
            <a:r>
              <a:rPr lang="en-CA" dirty="0"/>
              <a:t>, 2016). </a:t>
            </a:r>
          </a:p>
          <a:p>
            <a:pPr marL="0" lvl="0" indent="0" algn="l" rtl="0">
              <a:lnSpc>
                <a:spcPct val="200000"/>
              </a:lnSpc>
              <a:spcBef>
                <a:spcPts val="0"/>
              </a:spcBef>
              <a:spcAft>
                <a:spcPts val="0"/>
              </a:spcAft>
              <a:buNone/>
            </a:pPr>
            <a:endParaRPr lang="en-CA" dirty="0"/>
          </a:p>
          <a:p>
            <a:pPr marL="0" lvl="0" indent="0" algn="l" rtl="0">
              <a:lnSpc>
                <a:spcPct val="200000"/>
              </a:lnSpc>
              <a:spcBef>
                <a:spcPts val="0"/>
              </a:spcBef>
              <a:spcAft>
                <a:spcPts val="0"/>
              </a:spcAft>
              <a:buNone/>
            </a:pPr>
            <a:endParaRPr lang="en-CA" dirty="0"/>
          </a:p>
          <a:p>
            <a:pPr marL="0" lvl="0" indent="0" algn="l" rtl="0">
              <a:lnSpc>
                <a:spcPct val="200000"/>
              </a:lnSpc>
              <a:spcBef>
                <a:spcPts val="0"/>
              </a:spcBef>
              <a:spcAft>
                <a:spcPts val="0"/>
              </a:spcAft>
              <a:buNone/>
            </a:pPr>
            <a:r>
              <a:rPr lang="en-CA" dirty="0"/>
              <a:t>● In contrast, intrinsic motivation focuses on the student's internal motivation, through goals and from the motivation to succeed as an individual (Davis, n.d.). Further, it focuses on the relevance of why the teacher is teaching, and the importance of learning (</a:t>
            </a:r>
            <a:r>
              <a:rPr lang="en-CA" dirty="0" err="1"/>
              <a:t>Freidenberg</a:t>
            </a:r>
            <a:r>
              <a:rPr lang="en-CA" dirty="0"/>
              <a:t>, 2016). Intrinsic motivation in the classroom leads students in becoming empowered, independent, and to work collaboratively (Valerio, 2012). Overall, intrinsic motivation initiates a drive to learn and promotes a desire for students to engage in classroom discussion (Valerio, 2012).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Regarding this diagram, growth mindset is the believe that goals are reached through effort, whereas a fixed mindset believes goals are reached through talent or natural ability (</a:t>
            </a:r>
            <a:r>
              <a:rPr lang="en-CA" sz="11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Freidenberg</a:t>
            </a:r>
            <a:r>
              <a:rPr lang="en-CA" sz="11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2016). In my opinion, growth mindset and intrinsic motivation are linked and students need both to grow and reach their full learning potential. To support and shape a growth mindset in students, teachers must provide praise towards effort to amplify their learning, rather than intelligence, which hinders their motivation (</a:t>
            </a:r>
            <a:r>
              <a:rPr lang="en-CA" sz="11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Freidenberg</a:t>
            </a:r>
            <a:r>
              <a:rPr lang="en-CA" sz="11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2016).</a:t>
            </a:r>
          </a:p>
        </p:txBody>
      </p:sp>
    </p:spTree>
    <p:extLst>
      <p:ext uri="{BB962C8B-B14F-4D97-AF65-F5344CB8AC3E}">
        <p14:creationId xmlns:p14="http://schemas.microsoft.com/office/powerpoint/2010/main" val="387128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Intrinsic motivation is critical in improving student’s learning, productivity, and life achievement (Valerio, 2012). </a:t>
            </a:r>
          </a:p>
          <a:p>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Students motivation quickly improves when school work is geared more towards their choices and passions (</a:t>
            </a:r>
            <a:r>
              <a:rPr lang="en-CA" sz="12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Yazdi</a:t>
            </a:r>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2016). With more flexibility and focus on the students learning outcomes, rather than students’ grades, it allows them to take more risks and develop a deeper level of understanding (Valerio, 2012) . </a:t>
            </a:r>
          </a:p>
          <a:p>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Students start to take control of what they want to learn and develop deeper understandings for material they are curious and passionate about (Atkins, 2020) . </a:t>
            </a:r>
          </a:p>
          <a:p>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Finally, students become prepared for life, by developing a growth mindset, which opens up a world of possibilities to improve and learn </a:t>
            </a:r>
            <a:r>
              <a:rPr lang="en-CA" sz="1200" b="0" i="0" u="none" strike="noStrike" cap="none" dirty="0">
                <a:solidFill>
                  <a:srgbClr val="000000"/>
                </a:solidFill>
                <a:effectLst/>
                <a:latin typeface="Times New Roman" panose="02020603050405020304" pitchFamily="18" charset="0"/>
                <a:cs typeface="Times New Roman" panose="02020603050405020304" pitchFamily="18" charset="0"/>
                <a:sym typeface="Arial"/>
              </a:rPr>
              <a:t>(</a:t>
            </a:r>
            <a:r>
              <a:rPr lang="en-CA" sz="1200" b="0" i="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Freidenberg</a:t>
            </a:r>
            <a:r>
              <a:rPr lang="en-CA" sz="1200" b="0" i="0" u="none" strike="noStrike" cap="none" dirty="0">
                <a:solidFill>
                  <a:srgbClr val="000000"/>
                </a:solidFill>
                <a:effectLst/>
                <a:latin typeface="Times New Roman" panose="02020603050405020304" pitchFamily="18" charset="0"/>
                <a:cs typeface="Times New Roman" panose="02020603050405020304" pitchFamily="18" charset="0"/>
                <a:sym typeface="Arial"/>
              </a:rPr>
              <a:t>, 2016)</a:t>
            </a:r>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This way of life encourages life-long learning and increases success for students, athletes, and life achievement (</a:t>
            </a:r>
            <a:r>
              <a:rPr lang="en-CA" sz="12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Freidenberg</a:t>
            </a:r>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2016).  </a:t>
            </a:r>
          </a:p>
          <a:p>
            <a:endPar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r>
              <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Reference: </a:t>
            </a:r>
          </a:p>
          <a:p>
            <a:pPr lvl="1"/>
            <a:r>
              <a:rPr lang="en-CA" sz="1100" b="0" i="0" u="none" strike="noStrike" cap="none" dirty="0">
                <a:solidFill>
                  <a:srgbClr val="000000"/>
                </a:solidFill>
                <a:effectLst/>
                <a:latin typeface="Arial"/>
                <a:ea typeface="Arial"/>
                <a:cs typeface="Arial"/>
                <a:sym typeface="Arial"/>
              </a:rPr>
              <a:t>(H. Atkins, Personal communication, November 4</a:t>
            </a:r>
            <a:r>
              <a:rPr lang="en-CA" sz="1100" b="0" i="0" u="none" strike="noStrike" cap="none" baseline="30000" dirty="0">
                <a:solidFill>
                  <a:srgbClr val="000000"/>
                </a:solidFill>
                <a:effectLst/>
                <a:latin typeface="Arial"/>
                <a:ea typeface="Arial"/>
                <a:cs typeface="Arial"/>
                <a:sym typeface="Arial"/>
              </a:rPr>
              <a:t>th</a:t>
            </a:r>
            <a:r>
              <a:rPr lang="en-CA" sz="1100" b="0" i="0" u="none" strike="noStrike" cap="none" dirty="0">
                <a:solidFill>
                  <a:srgbClr val="000000"/>
                </a:solidFill>
                <a:effectLst/>
                <a:latin typeface="Arial"/>
                <a:ea typeface="Arial"/>
                <a:cs typeface="Arial"/>
                <a:sym typeface="Arial"/>
              </a:rPr>
              <a:t>, 2020).</a:t>
            </a:r>
          </a:p>
          <a:p>
            <a:pPr lvl="1"/>
            <a:r>
              <a:rPr lang="en-CA" sz="1100" b="0" i="0" u="none" strike="noStrike" cap="none" dirty="0">
                <a:solidFill>
                  <a:srgbClr val="000000"/>
                </a:solidFill>
                <a:effectLst/>
                <a:latin typeface="Arial"/>
                <a:ea typeface="Arial"/>
                <a:cs typeface="Arial"/>
                <a:sym typeface="Arial"/>
              </a:rPr>
              <a:t>Photo: https://</a:t>
            </a:r>
            <a:r>
              <a:rPr lang="en-CA" sz="1100" b="0" i="0" u="none" strike="noStrike" cap="none" dirty="0" err="1">
                <a:solidFill>
                  <a:srgbClr val="000000"/>
                </a:solidFill>
                <a:effectLst/>
                <a:latin typeface="Arial"/>
                <a:ea typeface="Arial"/>
                <a:cs typeface="Arial"/>
                <a:sym typeface="Arial"/>
              </a:rPr>
              <a:t>www.wooclap.com</a:t>
            </a:r>
            <a:r>
              <a:rPr lang="en-CA" sz="1100" b="0" i="0" u="none" strike="noStrike" cap="none" dirty="0">
                <a:solidFill>
                  <a:srgbClr val="000000"/>
                </a:solidFill>
                <a:effectLst/>
                <a:latin typeface="Arial"/>
                <a:ea typeface="Arial"/>
                <a:cs typeface="Arial"/>
                <a:sym typeface="Arial"/>
              </a:rPr>
              <a:t>/</a:t>
            </a:r>
            <a:r>
              <a:rPr lang="en-CA" sz="1100" b="0" i="0" u="none" strike="noStrike" cap="none" dirty="0" err="1">
                <a:solidFill>
                  <a:srgbClr val="000000"/>
                </a:solidFill>
                <a:effectLst/>
                <a:latin typeface="Arial"/>
                <a:ea typeface="Arial"/>
                <a:cs typeface="Arial"/>
                <a:sym typeface="Arial"/>
              </a:rPr>
              <a:t>en</a:t>
            </a:r>
            <a:r>
              <a:rPr lang="en-CA" sz="1100" b="0" i="0" u="none" strike="noStrike" cap="none" dirty="0">
                <a:solidFill>
                  <a:srgbClr val="000000"/>
                </a:solidFill>
                <a:effectLst/>
                <a:latin typeface="Arial"/>
                <a:ea typeface="Arial"/>
                <a:cs typeface="Arial"/>
                <a:sym typeface="Arial"/>
              </a:rPr>
              <a:t>/blog/inside-classrooms/improving-student-performance-through-intrinsic-motivation/</a:t>
            </a:r>
            <a:endParaRPr lang="en-CA"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40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To guide intrinsic motivation in your classroom, one must have a supportive atmosphere and embellish a creative environment (Valerio, 2012) . As a teacher, set high expectations for your students allowing them to achieve their ultimate learning abilities. In addition to this, provide learning outcomes to fit with the student’s zone of proximal development (Valerio, 2012). That is to say, for your students to reach their potential, set tasks and goals that are challenging, however, achievable through feedback and support (Valerio, 2012) . Collaboration and group work helps lower anxiety and initiates students to deepen their understanding. Further, make sure the classroom is free from discrimination and everyone is exhibiting mutual respect (Valerio, 2012) . Therefore, more students will participate and take risks, without the fear of being incorrect.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Photo reference: https://</a:t>
            </a:r>
            <a:r>
              <a:rPr lang="en-CA" dirty="0" err="1"/>
              <a:t>www.innovativeeducators.org</a:t>
            </a:r>
            <a:r>
              <a:rPr lang="en-CA" dirty="0"/>
              <a:t>/products/front-line-customer-service-creating-an-inclusive-supportive-environment-for-differently-abled-students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DB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1812050" y="827475"/>
            <a:ext cx="5520000" cy="35400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1" name="Google Shape;21;p4"/>
          <p:cNvSpPr txBox="1"/>
          <p:nvPr/>
        </p:nvSpPr>
        <p:spPr>
          <a:xfrm>
            <a:off x="3593400" y="400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DBBDE5"/>
                </a:solidFill>
                <a:latin typeface="Muli"/>
                <a:ea typeface="Muli"/>
                <a:cs typeface="Muli"/>
                <a:sym typeface="Muli"/>
              </a:rPr>
              <a:t>“</a:t>
            </a:r>
            <a:endParaRPr sz="9600">
              <a:solidFill>
                <a:srgbClr val="DBBDE5"/>
              </a:solidFill>
              <a:latin typeface="Muli"/>
              <a:ea typeface="Muli"/>
              <a:cs typeface="Muli"/>
              <a:sym typeface="Muli"/>
            </a:endParaRPr>
          </a:p>
        </p:txBody>
      </p:sp>
      <p:sp>
        <p:nvSpPr>
          <p:cNvPr id="22" name="Google Shape;22;p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3" name="Google Shape;23;p4"/>
          <p:cNvSpPr/>
          <p:nvPr/>
        </p:nvSpPr>
        <p:spPr>
          <a:xfrm>
            <a:off x="4012023" y="4275600"/>
            <a:ext cx="1119955" cy="92150"/>
          </a:xfrm>
          <a:custGeom>
            <a:avLst/>
            <a:gdLst/>
            <a:ahLst/>
            <a:cxnLst/>
            <a:rect l="l" t="t" r="r" b="b"/>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DB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a:off x="104400" y="157125"/>
            <a:ext cx="8935121" cy="4829207"/>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Google Shape;38;p7"/>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8" name="Google Shape;48;p9"/>
          <p:cNvSpPr/>
          <p:nvPr/>
        </p:nvSpPr>
        <p:spPr>
          <a:xfrm>
            <a:off x="144225" y="157125"/>
            <a:ext cx="8855455" cy="482919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DBCB5"/>
              </a:solidFill>
            </a:endParaRPr>
          </a:p>
        </p:txBody>
      </p:sp>
      <p:sp>
        <p:nvSpPr>
          <p:cNvPr id="49" name="Google Shape;49;p9"/>
          <p:cNvSpPr txBox="1">
            <a:spLocks noGrp="1"/>
          </p:cNvSpPr>
          <p:nvPr>
            <p:ph type="body" idx="1"/>
          </p:nvPr>
        </p:nvSpPr>
        <p:spPr>
          <a:xfrm>
            <a:off x="457200" y="41015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7C7F91"/>
              </a:buClr>
              <a:buSzPts val="2200"/>
              <a:buFont typeface="Muli"/>
              <a:buChar char="‐"/>
              <a:defRPr sz="2200">
                <a:solidFill>
                  <a:srgbClr val="7C7F91"/>
                </a:solidFill>
                <a:latin typeface="Muli"/>
                <a:ea typeface="Muli"/>
                <a:cs typeface="Muli"/>
                <a:sym typeface="Muli"/>
              </a:defRPr>
            </a:lvl1pPr>
            <a:lvl2pPr marL="914400" lvl="1"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2pPr>
            <a:lvl3pPr marL="1371600" lvl="2"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3pPr>
            <a:lvl4pPr marL="1828800" lvl="3"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4pPr>
            <a:lvl5pPr marL="2286000" lvl="4"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5pPr>
            <a:lvl6pPr marL="2743200" lvl="5"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6pPr>
            <a:lvl7pPr marL="3200400" lvl="6"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7pPr>
            <a:lvl8pPr marL="3657600" lvl="7"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8pPr>
            <a:lvl9pPr marL="4114800" lvl="8"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a:ea typeface="Muli"/>
                <a:cs typeface="Muli"/>
                <a:sym typeface="Muli"/>
              </a:defRPr>
            </a:lvl1pPr>
            <a:lvl2pPr lvl="1" algn="ctr">
              <a:buNone/>
              <a:defRPr sz="1200">
                <a:solidFill>
                  <a:srgbClr val="7C7F91"/>
                </a:solidFill>
                <a:latin typeface="Muli"/>
                <a:ea typeface="Muli"/>
                <a:cs typeface="Muli"/>
                <a:sym typeface="Muli"/>
              </a:defRPr>
            </a:lvl2pPr>
            <a:lvl3pPr lvl="2" algn="ctr">
              <a:buNone/>
              <a:defRPr sz="1200">
                <a:solidFill>
                  <a:srgbClr val="7C7F91"/>
                </a:solidFill>
                <a:latin typeface="Muli"/>
                <a:ea typeface="Muli"/>
                <a:cs typeface="Muli"/>
                <a:sym typeface="Muli"/>
              </a:defRPr>
            </a:lvl3pPr>
            <a:lvl4pPr lvl="3" algn="ctr">
              <a:buNone/>
              <a:defRPr sz="1200">
                <a:solidFill>
                  <a:srgbClr val="7C7F91"/>
                </a:solidFill>
                <a:latin typeface="Muli"/>
                <a:ea typeface="Muli"/>
                <a:cs typeface="Muli"/>
                <a:sym typeface="Muli"/>
              </a:defRPr>
            </a:lvl4pPr>
            <a:lvl5pPr lvl="4" algn="ctr">
              <a:buNone/>
              <a:defRPr sz="1200">
                <a:solidFill>
                  <a:srgbClr val="7C7F91"/>
                </a:solidFill>
                <a:latin typeface="Muli"/>
                <a:ea typeface="Muli"/>
                <a:cs typeface="Muli"/>
                <a:sym typeface="Muli"/>
              </a:defRPr>
            </a:lvl5pPr>
            <a:lvl6pPr lvl="5" algn="ctr">
              <a:buNone/>
              <a:defRPr sz="1200">
                <a:solidFill>
                  <a:srgbClr val="7C7F91"/>
                </a:solidFill>
                <a:latin typeface="Muli"/>
                <a:ea typeface="Muli"/>
                <a:cs typeface="Muli"/>
                <a:sym typeface="Muli"/>
              </a:defRPr>
            </a:lvl6pPr>
            <a:lvl7pPr lvl="6" algn="ctr">
              <a:buNone/>
              <a:defRPr sz="1200">
                <a:solidFill>
                  <a:srgbClr val="7C7F91"/>
                </a:solidFill>
                <a:latin typeface="Muli"/>
                <a:ea typeface="Muli"/>
                <a:cs typeface="Muli"/>
                <a:sym typeface="Muli"/>
              </a:defRPr>
            </a:lvl7pPr>
            <a:lvl8pPr lvl="7" algn="ctr">
              <a:buNone/>
              <a:defRPr sz="1200">
                <a:solidFill>
                  <a:srgbClr val="7C7F91"/>
                </a:solidFill>
                <a:latin typeface="Muli"/>
                <a:ea typeface="Muli"/>
                <a:cs typeface="Muli"/>
                <a:sym typeface="Muli"/>
              </a:defRPr>
            </a:lvl8pPr>
            <a:lvl9pPr lvl="8" algn="ctr">
              <a:buNone/>
              <a:defRPr sz="1200">
                <a:solidFill>
                  <a:srgbClr val="7C7F91"/>
                </a:solidFill>
                <a:latin typeface="Muli"/>
                <a:ea typeface="Muli"/>
                <a:cs typeface="Muli"/>
                <a:sym typeface="Muli"/>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leadinggreatlearning.com/shifting-from-extrinsic-to-intrinsic-motivation/" TargetMode="External"/><Relationship Id="rId3" Type="http://schemas.openxmlformats.org/officeDocument/2006/relationships/hyperlink" Target="https://cft.vanderbilt.edu/guides-sub-pages/motivating-students/" TargetMode="External"/><Relationship Id="rId7" Type="http://schemas.openxmlformats.org/officeDocument/2006/relationships/hyperlink" Target="https://ro.uow.edu.au/cgi/viewcontent.cgi?referer=https://www.google.com/&amp;httpsredir=1&amp;article=1012&amp;context=jseem" TargetMode="External"/><Relationship Id="rId2" Type="http://schemas.openxmlformats.org/officeDocument/2006/relationships/hyperlink" Target="https://www.ted.com/talks/katherine_cadwell_students_need_to_lead_the_classroom_not_teachers" TargetMode="External"/><Relationship Id="rId1" Type="http://schemas.openxmlformats.org/officeDocument/2006/relationships/slideLayout" Target="../slideLayouts/slideLayout6.xml"/><Relationship Id="rId6" Type="http://schemas.openxmlformats.org/officeDocument/2006/relationships/hyperlink" Target="https://digitalpromise.org/2016/08/18/how-educators-can-foster-student-motivation/" TargetMode="External"/><Relationship Id="rId5" Type="http://schemas.openxmlformats.org/officeDocument/2006/relationships/hyperlink" Target="https://www.westpoint.edu/sites/default/files/inlineimages/centers_research/center_for_teching_excellence/PDFs/mtp_project_papers/Freidenberg_16.pdf" TargetMode="External"/><Relationship Id="rId4" Type="http://schemas.openxmlformats.org/officeDocument/2006/relationships/hyperlink" Target="https://www.westpoint.edu/sites/default/files/inlineimages/centers_research/center_for_teching_excellence/P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1858643" y="1411950"/>
            <a:ext cx="5426714" cy="1159800"/>
          </a:xfrm>
          <a:prstGeom prst="rect">
            <a:avLst/>
          </a:prstGeom>
        </p:spPr>
        <p:txBody>
          <a:bodyPr spcFirstLastPara="1" wrap="square" lIns="91425" tIns="91425" rIns="91425" bIns="91425" anchor="b" anchorCtr="0">
            <a:noAutofit/>
          </a:bodyPr>
          <a:lstStyle/>
          <a:p>
            <a:pPr lvl="0"/>
            <a:r>
              <a:rPr lang="en" dirty="0"/>
              <a:t>Intrinsic Motivation and Growth Mindset</a:t>
            </a:r>
            <a:endParaRPr dirty="0"/>
          </a:p>
        </p:txBody>
      </p:sp>
      <p:sp>
        <p:nvSpPr>
          <p:cNvPr id="2" name="TextBox 1">
            <a:extLst>
              <a:ext uri="{FF2B5EF4-FFF2-40B4-BE49-F238E27FC236}">
                <a16:creationId xmlns:a16="http://schemas.microsoft.com/office/drawing/2014/main" id="{E48FB62E-22FB-6342-AA2A-3E1D8F0EF9BD}"/>
              </a:ext>
            </a:extLst>
          </p:cNvPr>
          <p:cNvSpPr txBox="1"/>
          <p:nvPr/>
        </p:nvSpPr>
        <p:spPr>
          <a:xfrm>
            <a:off x="2398134" y="2571750"/>
            <a:ext cx="4347731" cy="677108"/>
          </a:xfrm>
          <a:prstGeom prst="rect">
            <a:avLst/>
          </a:prstGeom>
          <a:noFill/>
        </p:spPr>
        <p:txBody>
          <a:bodyPr wrap="square" rtlCol="0">
            <a:spAutoFit/>
          </a:bodyPr>
          <a:lstStyle/>
          <a:p>
            <a:pPr algn="ctr"/>
            <a:r>
              <a:rPr lang="en-US" sz="2400" i="1" dirty="0">
                <a:latin typeface="Times New Roman" panose="02020603050405020304" pitchFamily="18" charset="0"/>
                <a:ea typeface="Verdana" panose="020B0604030504040204" pitchFamily="34" charset="0"/>
                <a:cs typeface="Times New Roman" panose="02020603050405020304" pitchFamily="18" charset="0"/>
              </a:rPr>
              <a:t>How to inspire life long learning </a:t>
            </a:r>
          </a:p>
          <a:p>
            <a:endParaRPr lang="en-US" dirty="0"/>
          </a:p>
        </p:txBody>
      </p:sp>
      <p:sp>
        <p:nvSpPr>
          <p:cNvPr id="3" name="TextBox 2">
            <a:extLst>
              <a:ext uri="{FF2B5EF4-FFF2-40B4-BE49-F238E27FC236}">
                <a16:creationId xmlns:a16="http://schemas.microsoft.com/office/drawing/2014/main" id="{06DF9E6F-84E2-214B-B349-4925F6E1A4C1}"/>
              </a:ext>
            </a:extLst>
          </p:cNvPr>
          <p:cNvSpPr txBox="1"/>
          <p:nvPr/>
        </p:nvSpPr>
        <p:spPr>
          <a:xfrm>
            <a:off x="3357564" y="3731550"/>
            <a:ext cx="2428870" cy="646331"/>
          </a:xfrm>
          <a:prstGeom prst="rect">
            <a:avLst/>
          </a:prstGeom>
          <a:noFill/>
        </p:spPr>
        <p:txBody>
          <a:bodyPr wrap="none" rtlCol="0">
            <a:spAutoFit/>
          </a:bodyPr>
          <a:lstStyle/>
          <a:p>
            <a:pPr algn="ctr"/>
            <a:r>
              <a:rPr lang="en-US" sz="1800" dirty="0"/>
              <a:t>By Molly Cunningham</a:t>
            </a:r>
          </a:p>
          <a:p>
            <a:pPr algn="ctr"/>
            <a:r>
              <a:rPr lang="en-US" sz="1800" dirty="0"/>
              <a:t>Dec 2,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8222-FEB5-F644-97AC-257EF12C76E3}"/>
              </a:ext>
            </a:extLst>
          </p:cNvPr>
          <p:cNvSpPr>
            <a:spLocks noGrp="1"/>
          </p:cNvSpPr>
          <p:nvPr>
            <p:ph type="title"/>
          </p:nvPr>
        </p:nvSpPr>
        <p:spPr/>
        <p:txBody>
          <a:bodyPr/>
          <a:lstStyle/>
          <a:p>
            <a:r>
              <a:rPr lang="en" sz="3200" dirty="0"/>
              <a:t>2. Allowing students choice and control</a:t>
            </a:r>
            <a:endParaRPr lang="en-US" sz="3200" dirty="0"/>
          </a:p>
        </p:txBody>
      </p:sp>
      <p:sp>
        <p:nvSpPr>
          <p:cNvPr id="3" name="Text Placeholder 2">
            <a:extLst>
              <a:ext uri="{FF2B5EF4-FFF2-40B4-BE49-F238E27FC236}">
                <a16:creationId xmlns:a16="http://schemas.microsoft.com/office/drawing/2014/main" id="{4F51C30E-72C7-6C4D-8DFC-32700645169E}"/>
              </a:ext>
            </a:extLst>
          </p:cNvPr>
          <p:cNvSpPr>
            <a:spLocks noGrp="1"/>
          </p:cNvSpPr>
          <p:nvPr>
            <p:ph type="body" idx="1"/>
          </p:nvPr>
        </p:nvSpPr>
        <p:spPr>
          <a:xfrm>
            <a:off x="587791" y="1215386"/>
            <a:ext cx="7665871" cy="3160200"/>
          </a:xfrm>
        </p:spPr>
        <p:txBody>
          <a:bodyPr/>
          <a:lstStyle/>
          <a:p>
            <a:pPr marL="342900" indent="-342900">
              <a:lnSpc>
                <a:spcPct val="200000"/>
              </a:lnSpc>
              <a:spcBef>
                <a:spcPts val="0"/>
              </a:spcBef>
              <a:buFont typeface="Wingdings" pitchFamily="2" charset="2"/>
              <a:buChar char="Ø"/>
            </a:pPr>
            <a:r>
              <a:rPr lang="en-CA" sz="1800" dirty="0"/>
              <a:t>Goal setting to develop positive thought</a:t>
            </a:r>
          </a:p>
          <a:p>
            <a:pPr marL="342900" lvl="0" indent="-342900">
              <a:lnSpc>
                <a:spcPct val="200000"/>
              </a:lnSpc>
              <a:spcBef>
                <a:spcPts val="0"/>
              </a:spcBef>
              <a:buFont typeface="Wingdings" pitchFamily="2" charset="2"/>
              <a:buChar char="Ø"/>
            </a:pPr>
            <a:r>
              <a:rPr lang="en-CA" sz="1800" dirty="0"/>
              <a:t>Assistance in lessons</a:t>
            </a:r>
          </a:p>
          <a:p>
            <a:pPr marL="342900" lvl="0" indent="-342900">
              <a:lnSpc>
                <a:spcPct val="200000"/>
              </a:lnSpc>
              <a:spcBef>
                <a:spcPts val="0"/>
              </a:spcBef>
              <a:buFont typeface="Wingdings" pitchFamily="2" charset="2"/>
              <a:buChar char="Ø"/>
            </a:pPr>
            <a:r>
              <a:rPr lang="en-CA" sz="1800" dirty="0"/>
              <a:t>Guided self-reflection </a:t>
            </a:r>
          </a:p>
          <a:p>
            <a:pPr marL="342900" lvl="0" indent="-342900">
              <a:lnSpc>
                <a:spcPct val="200000"/>
              </a:lnSpc>
              <a:spcBef>
                <a:spcPts val="0"/>
              </a:spcBef>
              <a:buFont typeface="Wingdings" pitchFamily="2" charset="2"/>
              <a:buChar char="Ø"/>
            </a:pPr>
            <a:r>
              <a:rPr lang="en-CA" sz="1800" dirty="0"/>
              <a:t>Fosters motivation</a:t>
            </a:r>
          </a:p>
          <a:p>
            <a:endParaRPr lang="en-US" dirty="0"/>
          </a:p>
        </p:txBody>
      </p:sp>
      <p:sp>
        <p:nvSpPr>
          <p:cNvPr id="5" name="Slide Number Placeholder 4">
            <a:extLst>
              <a:ext uri="{FF2B5EF4-FFF2-40B4-BE49-F238E27FC236}">
                <a16:creationId xmlns:a16="http://schemas.microsoft.com/office/drawing/2014/main" id="{780D9627-FEFB-5140-B498-749244A4ABE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6" name="Google Shape;316;p38">
            <a:extLst>
              <a:ext uri="{FF2B5EF4-FFF2-40B4-BE49-F238E27FC236}">
                <a16:creationId xmlns:a16="http://schemas.microsoft.com/office/drawing/2014/main" id="{36FA7718-9FC5-8C40-8158-7649D47B62EC}"/>
              </a:ext>
            </a:extLst>
          </p:cNvPr>
          <p:cNvSpPr/>
          <p:nvPr/>
        </p:nvSpPr>
        <p:spPr>
          <a:xfrm>
            <a:off x="3239856" y="1063374"/>
            <a:ext cx="2683424" cy="145665"/>
          </a:xfrm>
          <a:custGeom>
            <a:avLst/>
            <a:gdLst/>
            <a:ahLst/>
            <a:cxnLst/>
            <a:rect l="l" t="t" r="r" b="b"/>
            <a:pathLst>
              <a:path w="15919" h="1360" extrusionOk="0">
                <a:moveTo>
                  <a:pt x="1434" y="0"/>
                </a:moveTo>
                <a:lnTo>
                  <a:pt x="1341" y="56"/>
                </a:lnTo>
                <a:lnTo>
                  <a:pt x="1266" y="149"/>
                </a:lnTo>
                <a:lnTo>
                  <a:pt x="1211" y="242"/>
                </a:lnTo>
                <a:lnTo>
                  <a:pt x="1080" y="447"/>
                </a:lnTo>
                <a:lnTo>
                  <a:pt x="1024" y="521"/>
                </a:lnTo>
                <a:lnTo>
                  <a:pt x="950" y="577"/>
                </a:lnTo>
                <a:lnTo>
                  <a:pt x="745" y="577"/>
                </a:lnTo>
                <a:lnTo>
                  <a:pt x="429" y="521"/>
                </a:lnTo>
                <a:lnTo>
                  <a:pt x="280" y="503"/>
                </a:lnTo>
                <a:lnTo>
                  <a:pt x="149" y="503"/>
                </a:lnTo>
                <a:lnTo>
                  <a:pt x="38" y="521"/>
                </a:lnTo>
                <a:lnTo>
                  <a:pt x="19" y="540"/>
                </a:lnTo>
                <a:lnTo>
                  <a:pt x="0" y="559"/>
                </a:lnTo>
                <a:lnTo>
                  <a:pt x="19" y="614"/>
                </a:lnTo>
                <a:lnTo>
                  <a:pt x="56" y="633"/>
                </a:lnTo>
                <a:lnTo>
                  <a:pt x="168" y="670"/>
                </a:lnTo>
                <a:lnTo>
                  <a:pt x="298" y="707"/>
                </a:lnTo>
                <a:lnTo>
                  <a:pt x="373" y="726"/>
                </a:lnTo>
                <a:lnTo>
                  <a:pt x="391" y="763"/>
                </a:lnTo>
                <a:lnTo>
                  <a:pt x="391" y="819"/>
                </a:lnTo>
                <a:lnTo>
                  <a:pt x="429" y="1005"/>
                </a:lnTo>
                <a:lnTo>
                  <a:pt x="447" y="1080"/>
                </a:lnTo>
                <a:lnTo>
                  <a:pt x="485" y="1154"/>
                </a:lnTo>
                <a:lnTo>
                  <a:pt x="522" y="1173"/>
                </a:lnTo>
                <a:lnTo>
                  <a:pt x="559" y="1192"/>
                </a:lnTo>
                <a:lnTo>
                  <a:pt x="596" y="1173"/>
                </a:lnTo>
                <a:lnTo>
                  <a:pt x="633" y="1136"/>
                </a:lnTo>
                <a:lnTo>
                  <a:pt x="633" y="1080"/>
                </a:lnTo>
                <a:lnTo>
                  <a:pt x="615" y="1024"/>
                </a:lnTo>
                <a:lnTo>
                  <a:pt x="596" y="950"/>
                </a:lnTo>
                <a:lnTo>
                  <a:pt x="522" y="801"/>
                </a:lnTo>
                <a:lnTo>
                  <a:pt x="466" y="726"/>
                </a:lnTo>
                <a:lnTo>
                  <a:pt x="727" y="763"/>
                </a:lnTo>
                <a:lnTo>
                  <a:pt x="1006" y="782"/>
                </a:lnTo>
                <a:lnTo>
                  <a:pt x="1304" y="801"/>
                </a:lnTo>
                <a:lnTo>
                  <a:pt x="1415" y="838"/>
                </a:lnTo>
                <a:lnTo>
                  <a:pt x="1527" y="875"/>
                </a:lnTo>
                <a:lnTo>
                  <a:pt x="1564" y="912"/>
                </a:lnTo>
                <a:lnTo>
                  <a:pt x="1602" y="968"/>
                </a:lnTo>
                <a:lnTo>
                  <a:pt x="1713" y="1117"/>
                </a:lnTo>
                <a:lnTo>
                  <a:pt x="1769" y="1192"/>
                </a:lnTo>
                <a:lnTo>
                  <a:pt x="1844" y="1266"/>
                </a:lnTo>
                <a:lnTo>
                  <a:pt x="1918" y="1322"/>
                </a:lnTo>
                <a:lnTo>
                  <a:pt x="2011" y="1359"/>
                </a:lnTo>
                <a:lnTo>
                  <a:pt x="2216" y="1359"/>
                </a:lnTo>
                <a:lnTo>
                  <a:pt x="2235" y="1341"/>
                </a:lnTo>
                <a:lnTo>
                  <a:pt x="2235" y="1303"/>
                </a:lnTo>
                <a:lnTo>
                  <a:pt x="2216" y="1266"/>
                </a:lnTo>
                <a:lnTo>
                  <a:pt x="2123" y="1192"/>
                </a:lnTo>
                <a:lnTo>
                  <a:pt x="1862" y="1005"/>
                </a:lnTo>
                <a:lnTo>
                  <a:pt x="1639" y="875"/>
                </a:lnTo>
                <a:lnTo>
                  <a:pt x="2421" y="912"/>
                </a:lnTo>
                <a:lnTo>
                  <a:pt x="3352" y="912"/>
                </a:lnTo>
                <a:lnTo>
                  <a:pt x="3482" y="931"/>
                </a:lnTo>
                <a:lnTo>
                  <a:pt x="3612" y="950"/>
                </a:lnTo>
                <a:lnTo>
                  <a:pt x="3743" y="1005"/>
                </a:lnTo>
                <a:lnTo>
                  <a:pt x="3799" y="1024"/>
                </a:lnTo>
                <a:lnTo>
                  <a:pt x="3854" y="1061"/>
                </a:lnTo>
                <a:lnTo>
                  <a:pt x="3966" y="1136"/>
                </a:lnTo>
                <a:lnTo>
                  <a:pt x="4078" y="1210"/>
                </a:lnTo>
                <a:lnTo>
                  <a:pt x="4134" y="1229"/>
                </a:lnTo>
                <a:lnTo>
                  <a:pt x="4208" y="1229"/>
                </a:lnTo>
                <a:lnTo>
                  <a:pt x="4227" y="1210"/>
                </a:lnTo>
                <a:lnTo>
                  <a:pt x="4245" y="1210"/>
                </a:lnTo>
                <a:lnTo>
                  <a:pt x="4245" y="1154"/>
                </a:lnTo>
                <a:lnTo>
                  <a:pt x="4208" y="1098"/>
                </a:lnTo>
                <a:lnTo>
                  <a:pt x="4152" y="1043"/>
                </a:lnTo>
                <a:lnTo>
                  <a:pt x="3985" y="894"/>
                </a:lnTo>
                <a:lnTo>
                  <a:pt x="4450" y="875"/>
                </a:lnTo>
                <a:lnTo>
                  <a:pt x="4934" y="838"/>
                </a:lnTo>
                <a:lnTo>
                  <a:pt x="5158" y="838"/>
                </a:lnTo>
                <a:lnTo>
                  <a:pt x="5381" y="875"/>
                </a:lnTo>
                <a:lnTo>
                  <a:pt x="5605" y="912"/>
                </a:lnTo>
                <a:lnTo>
                  <a:pt x="5809" y="987"/>
                </a:lnTo>
                <a:lnTo>
                  <a:pt x="5921" y="1061"/>
                </a:lnTo>
                <a:lnTo>
                  <a:pt x="6144" y="1173"/>
                </a:lnTo>
                <a:lnTo>
                  <a:pt x="6256" y="1210"/>
                </a:lnTo>
                <a:lnTo>
                  <a:pt x="6349" y="1229"/>
                </a:lnTo>
                <a:lnTo>
                  <a:pt x="6386" y="1210"/>
                </a:lnTo>
                <a:lnTo>
                  <a:pt x="6405" y="1192"/>
                </a:lnTo>
                <a:lnTo>
                  <a:pt x="6424" y="1173"/>
                </a:lnTo>
                <a:lnTo>
                  <a:pt x="6424" y="1136"/>
                </a:lnTo>
                <a:lnTo>
                  <a:pt x="6386" y="1061"/>
                </a:lnTo>
                <a:lnTo>
                  <a:pt x="6331" y="1024"/>
                </a:lnTo>
                <a:lnTo>
                  <a:pt x="6275" y="968"/>
                </a:lnTo>
                <a:lnTo>
                  <a:pt x="6182" y="931"/>
                </a:lnTo>
                <a:lnTo>
                  <a:pt x="6014" y="856"/>
                </a:lnTo>
                <a:lnTo>
                  <a:pt x="5884" y="819"/>
                </a:lnTo>
                <a:lnTo>
                  <a:pt x="6815" y="763"/>
                </a:lnTo>
                <a:lnTo>
                  <a:pt x="7299" y="745"/>
                </a:lnTo>
                <a:lnTo>
                  <a:pt x="7597" y="745"/>
                </a:lnTo>
                <a:lnTo>
                  <a:pt x="7764" y="763"/>
                </a:lnTo>
                <a:lnTo>
                  <a:pt x="7839" y="801"/>
                </a:lnTo>
                <a:lnTo>
                  <a:pt x="7895" y="856"/>
                </a:lnTo>
                <a:lnTo>
                  <a:pt x="8025" y="968"/>
                </a:lnTo>
                <a:lnTo>
                  <a:pt x="8099" y="1061"/>
                </a:lnTo>
                <a:lnTo>
                  <a:pt x="8248" y="1192"/>
                </a:lnTo>
                <a:lnTo>
                  <a:pt x="8304" y="1247"/>
                </a:lnTo>
                <a:lnTo>
                  <a:pt x="8379" y="1266"/>
                </a:lnTo>
                <a:lnTo>
                  <a:pt x="8434" y="1266"/>
                </a:lnTo>
                <a:lnTo>
                  <a:pt x="8472" y="1247"/>
                </a:lnTo>
                <a:lnTo>
                  <a:pt x="8490" y="1210"/>
                </a:lnTo>
                <a:lnTo>
                  <a:pt x="8490" y="1154"/>
                </a:lnTo>
                <a:lnTo>
                  <a:pt x="8472" y="1098"/>
                </a:lnTo>
                <a:lnTo>
                  <a:pt x="8416" y="1024"/>
                </a:lnTo>
                <a:lnTo>
                  <a:pt x="8341" y="950"/>
                </a:lnTo>
                <a:lnTo>
                  <a:pt x="8081" y="726"/>
                </a:lnTo>
                <a:lnTo>
                  <a:pt x="8565" y="707"/>
                </a:lnTo>
                <a:lnTo>
                  <a:pt x="9123" y="670"/>
                </a:lnTo>
                <a:lnTo>
                  <a:pt x="9403" y="670"/>
                </a:lnTo>
                <a:lnTo>
                  <a:pt x="9663" y="689"/>
                </a:lnTo>
                <a:lnTo>
                  <a:pt x="9905" y="726"/>
                </a:lnTo>
                <a:lnTo>
                  <a:pt x="10129" y="782"/>
                </a:lnTo>
                <a:lnTo>
                  <a:pt x="10185" y="819"/>
                </a:lnTo>
                <a:lnTo>
                  <a:pt x="10259" y="875"/>
                </a:lnTo>
                <a:lnTo>
                  <a:pt x="10371" y="1005"/>
                </a:lnTo>
                <a:lnTo>
                  <a:pt x="10445" y="1061"/>
                </a:lnTo>
                <a:lnTo>
                  <a:pt x="10501" y="1117"/>
                </a:lnTo>
                <a:lnTo>
                  <a:pt x="10576" y="1136"/>
                </a:lnTo>
                <a:lnTo>
                  <a:pt x="10669" y="1154"/>
                </a:lnTo>
                <a:lnTo>
                  <a:pt x="10743" y="1136"/>
                </a:lnTo>
                <a:lnTo>
                  <a:pt x="10799" y="1117"/>
                </a:lnTo>
                <a:lnTo>
                  <a:pt x="10818" y="1061"/>
                </a:lnTo>
                <a:lnTo>
                  <a:pt x="10799" y="1024"/>
                </a:lnTo>
                <a:lnTo>
                  <a:pt x="10762" y="968"/>
                </a:lnTo>
                <a:lnTo>
                  <a:pt x="10724" y="912"/>
                </a:lnTo>
                <a:lnTo>
                  <a:pt x="10594" y="801"/>
                </a:lnTo>
                <a:lnTo>
                  <a:pt x="11506" y="838"/>
                </a:lnTo>
                <a:lnTo>
                  <a:pt x="11972" y="838"/>
                </a:lnTo>
                <a:lnTo>
                  <a:pt x="12139" y="856"/>
                </a:lnTo>
                <a:lnTo>
                  <a:pt x="12214" y="875"/>
                </a:lnTo>
                <a:lnTo>
                  <a:pt x="12251" y="912"/>
                </a:lnTo>
                <a:lnTo>
                  <a:pt x="12307" y="987"/>
                </a:lnTo>
                <a:lnTo>
                  <a:pt x="12344" y="1080"/>
                </a:lnTo>
                <a:lnTo>
                  <a:pt x="12400" y="1136"/>
                </a:lnTo>
                <a:lnTo>
                  <a:pt x="12512" y="1192"/>
                </a:lnTo>
                <a:lnTo>
                  <a:pt x="12642" y="1266"/>
                </a:lnTo>
                <a:lnTo>
                  <a:pt x="12717" y="1285"/>
                </a:lnTo>
                <a:lnTo>
                  <a:pt x="12772" y="1285"/>
                </a:lnTo>
                <a:lnTo>
                  <a:pt x="12810" y="1247"/>
                </a:lnTo>
                <a:lnTo>
                  <a:pt x="12847" y="1173"/>
                </a:lnTo>
                <a:lnTo>
                  <a:pt x="12828" y="1136"/>
                </a:lnTo>
                <a:lnTo>
                  <a:pt x="12772" y="1098"/>
                </a:lnTo>
                <a:lnTo>
                  <a:pt x="12624" y="1005"/>
                </a:lnTo>
                <a:lnTo>
                  <a:pt x="12344" y="875"/>
                </a:lnTo>
                <a:lnTo>
                  <a:pt x="13443" y="856"/>
                </a:lnTo>
                <a:lnTo>
                  <a:pt x="14020" y="856"/>
                </a:lnTo>
                <a:lnTo>
                  <a:pt x="14243" y="875"/>
                </a:lnTo>
                <a:lnTo>
                  <a:pt x="14355" y="894"/>
                </a:lnTo>
                <a:lnTo>
                  <a:pt x="14448" y="968"/>
                </a:lnTo>
                <a:lnTo>
                  <a:pt x="14597" y="1136"/>
                </a:lnTo>
                <a:lnTo>
                  <a:pt x="14690" y="1192"/>
                </a:lnTo>
                <a:lnTo>
                  <a:pt x="14783" y="1229"/>
                </a:lnTo>
                <a:lnTo>
                  <a:pt x="14839" y="1229"/>
                </a:lnTo>
                <a:lnTo>
                  <a:pt x="14876" y="1210"/>
                </a:lnTo>
                <a:lnTo>
                  <a:pt x="14895" y="1154"/>
                </a:lnTo>
                <a:lnTo>
                  <a:pt x="14895" y="1117"/>
                </a:lnTo>
                <a:lnTo>
                  <a:pt x="14858" y="1061"/>
                </a:lnTo>
                <a:lnTo>
                  <a:pt x="14820" y="1005"/>
                </a:lnTo>
                <a:lnTo>
                  <a:pt x="14765" y="950"/>
                </a:lnTo>
                <a:lnTo>
                  <a:pt x="14653" y="875"/>
                </a:lnTo>
                <a:lnTo>
                  <a:pt x="14560" y="801"/>
                </a:lnTo>
                <a:lnTo>
                  <a:pt x="15156" y="763"/>
                </a:lnTo>
                <a:lnTo>
                  <a:pt x="15453" y="745"/>
                </a:lnTo>
                <a:lnTo>
                  <a:pt x="15602" y="707"/>
                </a:lnTo>
                <a:lnTo>
                  <a:pt x="15714" y="670"/>
                </a:lnTo>
                <a:lnTo>
                  <a:pt x="15807" y="596"/>
                </a:lnTo>
                <a:lnTo>
                  <a:pt x="15900" y="503"/>
                </a:lnTo>
                <a:lnTo>
                  <a:pt x="15919" y="447"/>
                </a:lnTo>
                <a:lnTo>
                  <a:pt x="15919" y="410"/>
                </a:lnTo>
                <a:lnTo>
                  <a:pt x="15882" y="391"/>
                </a:lnTo>
                <a:lnTo>
                  <a:pt x="15770" y="391"/>
                </a:lnTo>
                <a:lnTo>
                  <a:pt x="15640" y="410"/>
                </a:lnTo>
                <a:lnTo>
                  <a:pt x="15714" y="335"/>
                </a:lnTo>
                <a:lnTo>
                  <a:pt x="15789" y="261"/>
                </a:lnTo>
                <a:lnTo>
                  <a:pt x="15863" y="186"/>
                </a:lnTo>
                <a:lnTo>
                  <a:pt x="15882" y="149"/>
                </a:lnTo>
                <a:lnTo>
                  <a:pt x="15882" y="93"/>
                </a:lnTo>
                <a:lnTo>
                  <a:pt x="15882" y="56"/>
                </a:lnTo>
                <a:lnTo>
                  <a:pt x="15863" y="37"/>
                </a:lnTo>
                <a:lnTo>
                  <a:pt x="15844" y="19"/>
                </a:lnTo>
                <a:lnTo>
                  <a:pt x="15826" y="19"/>
                </a:lnTo>
                <a:lnTo>
                  <a:pt x="15751" y="56"/>
                </a:lnTo>
                <a:lnTo>
                  <a:pt x="15677" y="112"/>
                </a:lnTo>
                <a:lnTo>
                  <a:pt x="15528" y="261"/>
                </a:lnTo>
                <a:lnTo>
                  <a:pt x="15491" y="335"/>
                </a:lnTo>
                <a:lnTo>
                  <a:pt x="15416" y="391"/>
                </a:lnTo>
                <a:lnTo>
                  <a:pt x="15323" y="428"/>
                </a:lnTo>
                <a:lnTo>
                  <a:pt x="15118" y="503"/>
                </a:lnTo>
                <a:lnTo>
                  <a:pt x="14876" y="540"/>
                </a:lnTo>
                <a:lnTo>
                  <a:pt x="14634" y="559"/>
                </a:lnTo>
                <a:lnTo>
                  <a:pt x="14132" y="596"/>
                </a:lnTo>
                <a:lnTo>
                  <a:pt x="13666" y="596"/>
                </a:lnTo>
                <a:lnTo>
                  <a:pt x="13945" y="335"/>
                </a:lnTo>
                <a:lnTo>
                  <a:pt x="14094" y="186"/>
                </a:lnTo>
                <a:lnTo>
                  <a:pt x="14150" y="112"/>
                </a:lnTo>
                <a:lnTo>
                  <a:pt x="14150" y="74"/>
                </a:lnTo>
                <a:lnTo>
                  <a:pt x="14113" y="19"/>
                </a:lnTo>
                <a:lnTo>
                  <a:pt x="14057" y="0"/>
                </a:lnTo>
                <a:lnTo>
                  <a:pt x="14001" y="19"/>
                </a:lnTo>
                <a:lnTo>
                  <a:pt x="13945" y="74"/>
                </a:lnTo>
                <a:lnTo>
                  <a:pt x="13834" y="205"/>
                </a:lnTo>
                <a:lnTo>
                  <a:pt x="13722" y="317"/>
                </a:lnTo>
                <a:lnTo>
                  <a:pt x="13648" y="428"/>
                </a:lnTo>
                <a:lnTo>
                  <a:pt x="13592" y="503"/>
                </a:lnTo>
                <a:lnTo>
                  <a:pt x="13554" y="559"/>
                </a:lnTo>
                <a:lnTo>
                  <a:pt x="13424" y="614"/>
                </a:lnTo>
                <a:lnTo>
                  <a:pt x="13312" y="633"/>
                </a:lnTo>
                <a:lnTo>
                  <a:pt x="12568" y="633"/>
                </a:lnTo>
                <a:lnTo>
                  <a:pt x="11562" y="596"/>
                </a:lnTo>
                <a:lnTo>
                  <a:pt x="11804" y="354"/>
                </a:lnTo>
                <a:lnTo>
                  <a:pt x="11860" y="279"/>
                </a:lnTo>
                <a:lnTo>
                  <a:pt x="11916" y="205"/>
                </a:lnTo>
                <a:lnTo>
                  <a:pt x="11935" y="130"/>
                </a:lnTo>
                <a:lnTo>
                  <a:pt x="11916" y="74"/>
                </a:lnTo>
                <a:lnTo>
                  <a:pt x="11897" y="56"/>
                </a:lnTo>
                <a:lnTo>
                  <a:pt x="11860" y="37"/>
                </a:lnTo>
                <a:lnTo>
                  <a:pt x="11804" y="37"/>
                </a:lnTo>
                <a:lnTo>
                  <a:pt x="11730" y="74"/>
                </a:lnTo>
                <a:lnTo>
                  <a:pt x="11655" y="130"/>
                </a:lnTo>
                <a:lnTo>
                  <a:pt x="11525" y="261"/>
                </a:lnTo>
                <a:lnTo>
                  <a:pt x="11451" y="335"/>
                </a:lnTo>
                <a:lnTo>
                  <a:pt x="11376" y="447"/>
                </a:lnTo>
                <a:lnTo>
                  <a:pt x="11339" y="503"/>
                </a:lnTo>
                <a:lnTo>
                  <a:pt x="11302" y="540"/>
                </a:lnTo>
                <a:lnTo>
                  <a:pt x="11190" y="577"/>
                </a:lnTo>
                <a:lnTo>
                  <a:pt x="11097" y="596"/>
                </a:lnTo>
                <a:lnTo>
                  <a:pt x="10911" y="596"/>
                </a:lnTo>
                <a:lnTo>
                  <a:pt x="10408" y="559"/>
                </a:lnTo>
                <a:lnTo>
                  <a:pt x="9403" y="484"/>
                </a:lnTo>
                <a:lnTo>
                  <a:pt x="9663" y="298"/>
                </a:lnTo>
                <a:lnTo>
                  <a:pt x="9738" y="242"/>
                </a:lnTo>
                <a:lnTo>
                  <a:pt x="9794" y="186"/>
                </a:lnTo>
                <a:lnTo>
                  <a:pt x="9831" y="130"/>
                </a:lnTo>
                <a:lnTo>
                  <a:pt x="9831" y="112"/>
                </a:lnTo>
                <a:lnTo>
                  <a:pt x="9812" y="74"/>
                </a:lnTo>
                <a:lnTo>
                  <a:pt x="9775" y="56"/>
                </a:lnTo>
                <a:lnTo>
                  <a:pt x="9719" y="56"/>
                </a:lnTo>
                <a:lnTo>
                  <a:pt x="9663" y="93"/>
                </a:lnTo>
                <a:lnTo>
                  <a:pt x="9589" y="130"/>
                </a:lnTo>
                <a:lnTo>
                  <a:pt x="9421" y="279"/>
                </a:lnTo>
                <a:lnTo>
                  <a:pt x="9272" y="372"/>
                </a:lnTo>
                <a:lnTo>
                  <a:pt x="9216" y="428"/>
                </a:lnTo>
                <a:lnTo>
                  <a:pt x="9142" y="447"/>
                </a:lnTo>
                <a:lnTo>
                  <a:pt x="8937" y="484"/>
                </a:lnTo>
                <a:lnTo>
                  <a:pt x="8770" y="503"/>
                </a:lnTo>
                <a:lnTo>
                  <a:pt x="8211" y="503"/>
                </a:lnTo>
                <a:lnTo>
                  <a:pt x="7839" y="484"/>
                </a:lnTo>
                <a:lnTo>
                  <a:pt x="7485" y="484"/>
                </a:lnTo>
                <a:lnTo>
                  <a:pt x="7578" y="391"/>
                </a:lnTo>
                <a:lnTo>
                  <a:pt x="7690" y="279"/>
                </a:lnTo>
                <a:lnTo>
                  <a:pt x="7746" y="223"/>
                </a:lnTo>
                <a:lnTo>
                  <a:pt x="7764" y="168"/>
                </a:lnTo>
                <a:lnTo>
                  <a:pt x="7764" y="93"/>
                </a:lnTo>
                <a:lnTo>
                  <a:pt x="7727" y="56"/>
                </a:lnTo>
                <a:lnTo>
                  <a:pt x="7690" y="19"/>
                </a:lnTo>
                <a:lnTo>
                  <a:pt x="7652" y="19"/>
                </a:lnTo>
                <a:lnTo>
                  <a:pt x="7578" y="37"/>
                </a:lnTo>
                <a:lnTo>
                  <a:pt x="7504" y="74"/>
                </a:lnTo>
                <a:lnTo>
                  <a:pt x="7429" y="149"/>
                </a:lnTo>
                <a:lnTo>
                  <a:pt x="7317" y="317"/>
                </a:lnTo>
                <a:lnTo>
                  <a:pt x="7224" y="410"/>
                </a:lnTo>
                <a:lnTo>
                  <a:pt x="7150" y="465"/>
                </a:lnTo>
                <a:lnTo>
                  <a:pt x="7038" y="503"/>
                </a:lnTo>
                <a:lnTo>
                  <a:pt x="6796" y="559"/>
                </a:lnTo>
                <a:lnTo>
                  <a:pt x="6517" y="596"/>
                </a:lnTo>
                <a:lnTo>
                  <a:pt x="6200" y="614"/>
                </a:lnTo>
                <a:lnTo>
                  <a:pt x="5586" y="596"/>
                </a:lnTo>
                <a:lnTo>
                  <a:pt x="5083" y="596"/>
                </a:lnTo>
                <a:lnTo>
                  <a:pt x="5195" y="521"/>
                </a:lnTo>
                <a:lnTo>
                  <a:pt x="5344" y="410"/>
                </a:lnTo>
                <a:lnTo>
                  <a:pt x="5418" y="335"/>
                </a:lnTo>
                <a:lnTo>
                  <a:pt x="5456" y="279"/>
                </a:lnTo>
                <a:lnTo>
                  <a:pt x="5474" y="205"/>
                </a:lnTo>
                <a:lnTo>
                  <a:pt x="5474" y="186"/>
                </a:lnTo>
                <a:lnTo>
                  <a:pt x="5474" y="149"/>
                </a:lnTo>
                <a:lnTo>
                  <a:pt x="5437" y="112"/>
                </a:lnTo>
                <a:lnTo>
                  <a:pt x="5400" y="93"/>
                </a:lnTo>
                <a:lnTo>
                  <a:pt x="5325" y="93"/>
                </a:lnTo>
                <a:lnTo>
                  <a:pt x="5251" y="149"/>
                </a:lnTo>
                <a:lnTo>
                  <a:pt x="5176" y="223"/>
                </a:lnTo>
                <a:lnTo>
                  <a:pt x="5027" y="391"/>
                </a:lnTo>
                <a:lnTo>
                  <a:pt x="4934" y="503"/>
                </a:lnTo>
                <a:lnTo>
                  <a:pt x="4860" y="540"/>
                </a:lnTo>
                <a:lnTo>
                  <a:pt x="4767" y="596"/>
                </a:lnTo>
                <a:lnTo>
                  <a:pt x="4543" y="652"/>
                </a:lnTo>
                <a:lnTo>
                  <a:pt x="4283" y="670"/>
                </a:lnTo>
                <a:lnTo>
                  <a:pt x="4003" y="689"/>
                </a:lnTo>
                <a:lnTo>
                  <a:pt x="3445" y="670"/>
                </a:lnTo>
                <a:lnTo>
                  <a:pt x="2979" y="652"/>
                </a:lnTo>
                <a:lnTo>
                  <a:pt x="3091" y="559"/>
                </a:lnTo>
                <a:lnTo>
                  <a:pt x="3184" y="447"/>
                </a:lnTo>
                <a:lnTo>
                  <a:pt x="3277" y="354"/>
                </a:lnTo>
                <a:lnTo>
                  <a:pt x="3333" y="261"/>
                </a:lnTo>
                <a:lnTo>
                  <a:pt x="3333" y="205"/>
                </a:lnTo>
                <a:lnTo>
                  <a:pt x="3314" y="186"/>
                </a:lnTo>
                <a:lnTo>
                  <a:pt x="3296" y="186"/>
                </a:lnTo>
                <a:lnTo>
                  <a:pt x="3184" y="223"/>
                </a:lnTo>
                <a:lnTo>
                  <a:pt x="3017" y="354"/>
                </a:lnTo>
                <a:lnTo>
                  <a:pt x="2849" y="503"/>
                </a:lnTo>
                <a:lnTo>
                  <a:pt x="2719" y="577"/>
                </a:lnTo>
                <a:lnTo>
                  <a:pt x="2644" y="614"/>
                </a:lnTo>
                <a:lnTo>
                  <a:pt x="2570" y="633"/>
                </a:lnTo>
                <a:lnTo>
                  <a:pt x="2328" y="633"/>
                </a:lnTo>
                <a:lnTo>
                  <a:pt x="1118" y="577"/>
                </a:lnTo>
                <a:lnTo>
                  <a:pt x="1322" y="447"/>
                </a:lnTo>
                <a:lnTo>
                  <a:pt x="1434" y="372"/>
                </a:lnTo>
                <a:lnTo>
                  <a:pt x="1564" y="279"/>
                </a:lnTo>
                <a:lnTo>
                  <a:pt x="1639" y="186"/>
                </a:lnTo>
                <a:lnTo>
                  <a:pt x="1676" y="149"/>
                </a:lnTo>
                <a:lnTo>
                  <a:pt x="1676" y="93"/>
                </a:lnTo>
                <a:lnTo>
                  <a:pt x="1676" y="74"/>
                </a:lnTo>
                <a:lnTo>
                  <a:pt x="1639" y="37"/>
                </a:lnTo>
                <a:lnTo>
                  <a:pt x="1602" y="19"/>
                </a:lnTo>
                <a:lnTo>
                  <a:pt x="1527" y="0"/>
                </a:ln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4 Ways to Craft Choice Menus in Distance Learning Classes - John Spencer">
            <a:extLst>
              <a:ext uri="{FF2B5EF4-FFF2-40B4-BE49-F238E27FC236}">
                <a16:creationId xmlns:a16="http://schemas.microsoft.com/office/drawing/2014/main" id="{97BAE2F0-F4F7-0648-8BA2-F1DB91F4996F}"/>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colorTemperature colorTemp="4700"/>
                    </a14:imgEffect>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3724040" y="1886811"/>
            <a:ext cx="4734159" cy="2561607"/>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21686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7381-4508-1249-A1C9-8E5F8A894AA9}"/>
              </a:ext>
            </a:extLst>
          </p:cNvPr>
          <p:cNvSpPr>
            <a:spLocks noGrp="1"/>
          </p:cNvSpPr>
          <p:nvPr>
            <p:ph type="title"/>
          </p:nvPr>
        </p:nvSpPr>
        <p:spPr/>
        <p:txBody>
          <a:bodyPr/>
          <a:lstStyle/>
          <a:p>
            <a:r>
              <a:rPr lang="en" sz="3200" dirty="0">
                <a:solidFill>
                  <a:schemeClr val="accent3"/>
                </a:solidFill>
              </a:rPr>
              <a:t>3. </a:t>
            </a:r>
            <a:r>
              <a:rPr lang="en" sz="3200" dirty="0"/>
              <a:t>Providing engaging lessons</a:t>
            </a:r>
            <a:endParaRPr lang="en-US" sz="3200" dirty="0"/>
          </a:p>
        </p:txBody>
      </p:sp>
      <p:sp>
        <p:nvSpPr>
          <p:cNvPr id="3" name="Text Placeholder 2">
            <a:extLst>
              <a:ext uri="{FF2B5EF4-FFF2-40B4-BE49-F238E27FC236}">
                <a16:creationId xmlns:a16="http://schemas.microsoft.com/office/drawing/2014/main" id="{E41D6C06-B040-1347-B9D8-8C2BFACEB7E7}"/>
              </a:ext>
            </a:extLst>
          </p:cNvPr>
          <p:cNvSpPr>
            <a:spLocks noGrp="1"/>
          </p:cNvSpPr>
          <p:nvPr>
            <p:ph type="body" idx="1"/>
          </p:nvPr>
        </p:nvSpPr>
        <p:spPr>
          <a:xfrm>
            <a:off x="4571999" y="1353875"/>
            <a:ext cx="7615846" cy="3272400"/>
          </a:xfrm>
        </p:spPr>
        <p:txBody>
          <a:bodyPr/>
          <a:lstStyle/>
          <a:p>
            <a:pPr marL="342900" lvl="0" indent="-342900">
              <a:lnSpc>
                <a:spcPct val="200000"/>
              </a:lnSpc>
              <a:spcBef>
                <a:spcPts val="0"/>
              </a:spcBef>
              <a:buFont typeface="Wingdings" pitchFamily="2" charset="2"/>
              <a:buChar char="Ø"/>
            </a:pPr>
            <a:r>
              <a:rPr lang="en-CA" sz="1800" dirty="0"/>
              <a:t>Rich-learning experiences</a:t>
            </a:r>
          </a:p>
          <a:p>
            <a:pPr marL="342900" lvl="0" indent="-342900">
              <a:lnSpc>
                <a:spcPct val="200000"/>
              </a:lnSpc>
              <a:spcBef>
                <a:spcPts val="0"/>
              </a:spcBef>
              <a:buFont typeface="Wingdings" pitchFamily="2" charset="2"/>
              <a:buChar char="Ø"/>
            </a:pPr>
            <a:r>
              <a:rPr lang="en-CA" sz="1800" dirty="0"/>
              <a:t>Immersing students in meaningful tasks </a:t>
            </a:r>
          </a:p>
          <a:p>
            <a:pPr marL="342900" lvl="0" indent="-342900">
              <a:lnSpc>
                <a:spcPct val="200000"/>
              </a:lnSpc>
              <a:spcBef>
                <a:spcPts val="0"/>
              </a:spcBef>
              <a:buFont typeface="Wingdings" pitchFamily="2" charset="2"/>
              <a:buChar char="Ø"/>
            </a:pPr>
            <a:r>
              <a:rPr lang="en-CA" sz="1800" dirty="0"/>
              <a:t>Grabs attention and engagement </a:t>
            </a:r>
          </a:p>
          <a:p>
            <a:endParaRPr lang="en-US" dirty="0"/>
          </a:p>
        </p:txBody>
      </p:sp>
      <p:sp>
        <p:nvSpPr>
          <p:cNvPr id="6" name="Slide Number Placeholder 5">
            <a:extLst>
              <a:ext uri="{FF2B5EF4-FFF2-40B4-BE49-F238E27FC236}">
                <a16:creationId xmlns:a16="http://schemas.microsoft.com/office/drawing/2014/main" id="{71AA29B7-2402-0446-9F51-330DCD4E88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5" name="Google Shape;314;p38">
            <a:extLst>
              <a:ext uri="{FF2B5EF4-FFF2-40B4-BE49-F238E27FC236}">
                <a16:creationId xmlns:a16="http://schemas.microsoft.com/office/drawing/2014/main" id="{0ADC1BC5-EC37-4E40-B2C3-AD2FDD47A260}"/>
              </a:ext>
            </a:extLst>
          </p:cNvPr>
          <p:cNvSpPr/>
          <p:nvPr/>
        </p:nvSpPr>
        <p:spPr>
          <a:xfrm>
            <a:off x="3395790" y="1063375"/>
            <a:ext cx="2352419" cy="105025"/>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chemeClr val="accent3">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2" name="Picture 6" descr="Outdoor Classroom – louisekool">
            <a:extLst>
              <a:ext uri="{FF2B5EF4-FFF2-40B4-BE49-F238E27FC236}">
                <a16:creationId xmlns:a16="http://schemas.microsoft.com/office/drawing/2014/main" id="{0056EF93-48AD-7648-83E1-F72F1DCDB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38" y="1355143"/>
            <a:ext cx="4088976" cy="327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8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ctrTitle" idx="4294967295"/>
          </p:nvPr>
        </p:nvSpPr>
        <p:spPr>
          <a:xfrm>
            <a:off x="1333950" y="-131144"/>
            <a:ext cx="64761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0" dirty="0">
                <a:solidFill>
                  <a:srgbClr val="DBBDE5"/>
                </a:solidFill>
              </a:rPr>
              <a:t>4. Expressing passion and enthusiasm</a:t>
            </a:r>
          </a:p>
        </p:txBody>
      </p:sp>
      <p:sp>
        <p:nvSpPr>
          <p:cNvPr id="184" name="Google Shape;184;p26"/>
          <p:cNvSpPr txBox="1">
            <a:spLocks noGrp="1"/>
          </p:cNvSpPr>
          <p:nvPr>
            <p:ph type="subTitle" idx="4294967295"/>
          </p:nvPr>
        </p:nvSpPr>
        <p:spPr>
          <a:xfrm>
            <a:off x="353929" y="1086574"/>
            <a:ext cx="4852675" cy="784800"/>
          </a:xfrm>
          <a:prstGeom prst="rect">
            <a:avLst/>
          </a:prstGeom>
        </p:spPr>
        <p:txBody>
          <a:bodyPr spcFirstLastPara="1" wrap="square" lIns="91425" tIns="91425" rIns="91425" bIns="91425" anchor="t" anchorCtr="0">
            <a:noAutofit/>
          </a:bodyPr>
          <a:lstStyle/>
          <a:p>
            <a:pPr marL="342900" lvl="0" indent="-342900">
              <a:lnSpc>
                <a:spcPct val="200000"/>
              </a:lnSpc>
              <a:spcBef>
                <a:spcPts val="0"/>
              </a:spcBef>
              <a:buFont typeface="Wingdings" pitchFamily="2" charset="2"/>
              <a:buChar char="Ø"/>
            </a:pPr>
            <a:r>
              <a:rPr lang="en-CA" sz="1800" dirty="0"/>
              <a:t>Teachers passion increases the energy in the classroom </a:t>
            </a:r>
          </a:p>
          <a:p>
            <a:pPr marL="342900" lvl="0" indent="-342900">
              <a:lnSpc>
                <a:spcPct val="200000"/>
              </a:lnSpc>
              <a:spcBef>
                <a:spcPts val="0"/>
              </a:spcBef>
              <a:buFont typeface="Wingdings" pitchFamily="2" charset="2"/>
              <a:buChar char="Ø"/>
            </a:pPr>
            <a:r>
              <a:rPr lang="en-CA" sz="1800" dirty="0"/>
              <a:t>Positive energy helps motivate students</a:t>
            </a:r>
          </a:p>
          <a:p>
            <a:pPr marL="342900" lvl="0" indent="-342900">
              <a:lnSpc>
                <a:spcPct val="200000"/>
              </a:lnSpc>
              <a:spcBef>
                <a:spcPts val="0"/>
              </a:spcBef>
              <a:buFont typeface="Wingdings" pitchFamily="2" charset="2"/>
              <a:buChar char="Ø"/>
            </a:pPr>
            <a:r>
              <a:rPr lang="en-CA" sz="1800" dirty="0"/>
              <a:t>Planning lessons that cater towards students strengths </a:t>
            </a:r>
          </a:p>
          <a:p>
            <a:pPr marL="0" lvl="0" indent="0" algn="ctr" rtl="0">
              <a:spcBef>
                <a:spcPts val="600"/>
              </a:spcBef>
              <a:spcAft>
                <a:spcPts val="0"/>
              </a:spcAft>
              <a:buNone/>
            </a:pPr>
            <a:endParaRPr dirty="0"/>
          </a:p>
        </p:txBody>
      </p:sp>
      <p:sp>
        <p:nvSpPr>
          <p:cNvPr id="185" name="Google Shape;185;p2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5" name="Google Shape;313;p38">
            <a:extLst>
              <a:ext uri="{FF2B5EF4-FFF2-40B4-BE49-F238E27FC236}">
                <a16:creationId xmlns:a16="http://schemas.microsoft.com/office/drawing/2014/main" id="{B71AD1B8-316F-744D-8373-E97358416AB2}"/>
              </a:ext>
            </a:extLst>
          </p:cNvPr>
          <p:cNvSpPr/>
          <p:nvPr/>
        </p:nvSpPr>
        <p:spPr>
          <a:xfrm>
            <a:off x="3296373" y="1005796"/>
            <a:ext cx="2551254" cy="45719"/>
          </a:xfrm>
          <a:custGeom>
            <a:avLst/>
            <a:gdLst/>
            <a:ahLst/>
            <a:cxnLst/>
            <a:rect l="l" t="t" r="r" b="b"/>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pic>
        <p:nvPicPr>
          <p:cNvPr id="9" name="Picture 8">
            <a:extLst>
              <a:ext uri="{FF2B5EF4-FFF2-40B4-BE49-F238E27FC236}">
                <a16:creationId xmlns:a16="http://schemas.microsoft.com/office/drawing/2014/main" id="{ACF5E562-4304-B749-99F1-0CB63F39FEDE}"/>
              </a:ext>
            </a:extLst>
          </p:cNvPr>
          <p:cNvPicPr>
            <a:picLocks noChangeAspect="1"/>
          </p:cNvPicPr>
          <p:nvPr/>
        </p:nvPicPr>
        <p:blipFill rotWithShape="1">
          <a:blip r:embed="rId3"/>
          <a:srcRect l="4813" t="2181" r="13665"/>
          <a:stretch/>
        </p:blipFill>
        <p:spPr>
          <a:xfrm>
            <a:off x="5206604" y="1146400"/>
            <a:ext cx="3583467" cy="3481935"/>
          </a:xfrm>
          <a:prstGeom prst="rect">
            <a:avLst/>
          </a:prstGeom>
        </p:spPr>
      </p:pic>
    </p:spTree>
    <p:extLst>
      <p:ext uri="{BB962C8B-B14F-4D97-AF65-F5344CB8AC3E}">
        <p14:creationId xmlns:p14="http://schemas.microsoft.com/office/powerpoint/2010/main" val="40469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9850-9360-2849-A9A0-D2B50F7D92CC}"/>
              </a:ext>
            </a:extLst>
          </p:cNvPr>
          <p:cNvSpPr>
            <a:spLocks noGrp="1"/>
          </p:cNvSpPr>
          <p:nvPr>
            <p:ph type="title"/>
          </p:nvPr>
        </p:nvSpPr>
        <p:spPr/>
        <p:txBody>
          <a:bodyPr/>
          <a:lstStyle/>
          <a:p>
            <a:r>
              <a:rPr lang="en-US" sz="3200" dirty="0"/>
              <a:t>When to reward students? </a:t>
            </a:r>
          </a:p>
        </p:txBody>
      </p:sp>
      <p:sp>
        <p:nvSpPr>
          <p:cNvPr id="3" name="Text Placeholder 2">
            <a:extLst>
              <a:ext uri="{FF2B5EF4-FFF2-40B4-BE49-F238E27FC236}">
                <a16:creationId xmlns:a16="http://schemas.microsoft.com/office/drawing/2014/main" id="{E7DA14BA-F571-DF4E-8FF6-DD8560538300}"/>
              </a:ext>
            </a:extLst>
          </p:cNvPr>
          <p:cNvSpPr>
            <a:spLocks noGrp="1"/>
          </p:cNvSpPr>
          <p:nvPr>
            <p:ph type="body" idx="1"/>
          </p:nvPr>
        </p:nvSpPr>
        <p:spPr>
          <a:xfrm>
            <a:off x="487479" y="1123863"/>
            <a:ext cx="7363500" cy="3021000"/>
          </a:xfrm>
        </p:spPr>
        <p:txBody>
          <a:bodyPr/>
          <a:lstStyle/>
          <a:p>
            <a:pPr marL="88900" indent="0">
              <a:buNone/>
            </a:pPr>
            <a:r>
              <a:rPr lang="en-US" sz="1800" dirty="0"/>
              <a:t>For:</a:t>
            </a:r>
          </a:p>
          <a:p>
            <a:r>
              <a:rPr lang="en-US" sz="1800" dirty="0"/>
              <a:t>Seeking new challenges</a:t>
            </a:r>
          </a:p>
          <a:p>
            <a:pPr>
              <a:lnSpc>
                <a:spcPct val="200000"/>
              </a:lnSpc>
            </a:pPr>
            <a:r>
              <a:rPr lang="en-US" sz="1800" dirty="0"/>
              <a:t>Displaying curiosity for new learning</a:t>
            </a:r>
          </a:p>
          <a:p>
            <a:pPr>
              <a:lnSpc>
                <a:spcPct val="200000"/>
              </a:lnSpc>
            </a:pPr>
            <a:r>
              <a:rPr lang="en-US" sz="1800" dirty="0"/>
              <a:t>Positive feedback </a:t>
            </a:r>
          </a:p>
          <a:p>
            <a:pPr>
              <a:lnSpc>
                <a:spcPct val="200000"/>
              </a:lnSpc>
            </a:pPr>
            <a:r>
              <a:rPr lang="en-US" sz="1800" dirty="0"/>
              <a:t>Promoting interest to learn new skills</a:t>
            </a:r>
          </a:p>
          <a:p>
            <a:endParaRPr lang="en-US" dirty="0"/>
          </a:p>
        </p:txBody>
      </p:sp>
      <p:sp>
        <p:nvSpPr>
          <p:cNvPr id="4" name="Slide Number Placeholder 3">
            <a:extLst>
              <a:ext uri="{FF2B5EF4-FFF2-40B4-BE49-F238E27FC236}">
                <a16:creationId xmlns:a16="http://schemas.microsoft.com/office/drawing/2014/main" id="{04959AFA-A241-C041-B50C-27FB1773E9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5122" name="Picture 2">
            <a:extLst>
              <a:ext uri="{FF2B5EF4-FFF2-40B4-BE49-F238E27FC236}">
                <a16:creationId xmlns:a16="http://schemas.microsoft.com/office/drawing/2014/main" id="{A54AB70A-589C-F54A-8EED-68D8DA253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772" y="1439763"/>
            <a:ext cx="36068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0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B1110F-4FDB-AD4D-B623-085C01FEFD5E}"/>
              </a:ext>
            </a:extLst>
          </p:cNvPr>
          <p:cNvSpPr>
            <a:spLocks noGrp="1"/>
          </p:cNvSpPr>
          <p:nvPr>
            <p:ph type="title"/>
          </p:nvPr>
        </p:nvSpPr>
        <p:spPr>
          <a:xfrm>
            <a:off x="890250" y="468325"/>
            <a:ext cx="7363500" cy="857400"/>
          </a:xfrm>
        </p:spPr>
        <p:txBody>
          <a:bodyPr/>
          <a:lstStyle/>
          <a:p>
            <a:r>
              <a:rPr lang="en-US" sz="3600" dirty="0">
                <a:solidFill>
                  <a:schemeClr val="accent2"/>
                </a:solidFill>
              </a:rPr>
              <a:t>MY Learnings</a:t>
            </a:r>
          </a:p>
        </p:txBody>
      </p:sp>
      <p:sp>
        <p:nvSpPr>
          <p:cNvPr id="7" name="Text Placeholder 6">
            <a:extLst>
              <a:ext uri="{FF2B5EF4-FFF2-40B4-BE49-F238E27FC236}">
                <a16:creationId xmlns:a16="http://schemas.microsoft.com/office/drawing/2014/main" id="{2CED26A8-B5E0-2C45-81CE-6ECD46C06F89}"/>
              </a:ext>
            </a:extLst>
          </p:cNvPr>
          <p:cNvSpPr>
            <a:spLocks noGrp="1"/>
          </p:cNvSpPr>
          <p:nvPr>
            <p:ph type="body" idx="1"/>
          </p:nvPr>
        </p:nvSpPr>
        <p:spPr>
          <a:xfrm>
            <a:off x="427721" y="1400678"/>
            <a:ext cx="3360600" cy="3160200"/>
          </a:xfrm>
        </p:spPr>
        <p:txBody>
          <a:bodyPr/>
          <a:lstStyle/>
          <a:p>
            <a:r>
              <a:rPr lang="en-US" dirty="0"/>
              <a:t>Teacher interviews</a:t>
            </a:r>
          </a:p>
          <a:p>
            <a:pPr lvl="1">
              <a:lnSpc>
                <a:spcPct val="200000"/>
              </a:lnSpc>
            </a:pPr>
            <a:r>
              <a:rPr lang="en-US" sz="1600" dirty="0"/>
              <a:t>Goals </a:t>
            </a:r>
          </a:p>
          <a:p>
            <a:pPr lvl="1">
              <a:lnSpc>
                <a:spcPct val="200000"/>
              </a:lnSpc>
            </a:pPr>
            <a:r>
              <a:rPr lang="en-US" sz="1600" dirty="0"/>
              <a:t>Outcomes</a:t>
            </a:r>
          </a:p>
          <a:p>
            <a:pPr lvl="1">
              <a:lnSpc>
                <a:spcPct val="200000"/>
              </a:lnSpc>
            </a:pPr>
            <a:r>
              <a:rPr lang="en-US" sz="1600" dirty="0"/>
              <a:t>Examples </a:t>
            </a:r>
          </a:p>
          <a:p>
            <a:pPr lvl="1">
              <a:lnSpc>
                <a:spcPct val="200000"/>
              </a:lnSpc>
            </a:pPr>
            <a:r>
              <a:rPr lang="en-US" sz="1600" dirty="0"/>
              <a:t>Resources </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B8E85237-E269-3C47-8773-C679CBB0031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1028" name="Picture 4" descr="Intrinsic vs Extrinsic Motivation | Motivation and Engagement">
            <a:extLst>
              <a:ext uri="{FF2B5EF4-FFF2-40B4-BE49-F238E27FC236}">
                <a16:creationId xmlns:a16="http://schemas.microsoft.com/office/drawing/2014/main" id="{26E04187-C099-194D-8406-B088B35E6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510" y="1325725"/>
            <a:ext cx="4960107" cy="2909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E77E7C-4DE1-5049-8EA0-CEB4E044F34E}"/>
              </a:ext>
            </a:extLst>
          </p:cNvPr>
          <p:cNvSpPr txBox="1"/>
          <p:nvPr/>
        </p:nvSpPr>
        <p:spPr>
          <a:xfrm>
            <a:off x="688489" y="1635162"/>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1349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E5D2-12F2-D34A-B628-937077C69B0A}"/>
              </a:ext>
            </a:extLst>
          </p:cNvPr>
          <p:cNvSpPr>
            <a:spLocks noGrp="1"/>
          </p:cNvSpPr>
          <p:nvPr>
            <p:ph type="ctrTitle"/>
          </p:nvPr>
        </p:nvSpPr>
        <p:spPr/>
        <p:txBody>
          <a:bodyPr/>
          <a:lstStyle/>
          <a:p>
            <a:r>
              <a:rPr lang="en-US" sz="7200" dirty="0"/>
              <a:t>THANK YOU!</a:t>
            </a:r>
          </a:p>
        </p:txBody>
      </p:sp>
    </p:spTree>
    <p:extLst>
      <p:ext uri="{BB962C8B-B14F-4D97-AF65-F5344CB8AC3E}">
        <p14:creationId xmlns:p14="http://schemas.microsoft.com/office/powerpoint/2010/main" val="191201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C1B55-469A-3043-9C63-05D9FD330B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3" name="Text Placeholder 2">
            <a:extLst>
              <a:ext uri="{FF2B5EF4-FFF2-40B4-BE49-F238E27FC236}">
                <a16:creationId xmlns:a16="http://schemas.microsoft.com/office/drawing/2014/main" id="{DFFA8E5D-434B-C745-BA2E-58490E8B6C9C}"/>
              </a:ext>
            </a:extLst>
          </p:cNvPr>
          <p:cNvSpPr>
            <a:spLocks noGrp="1"/>
          </p:cNvSpPr>
          <p:nvPr>
            <p:ph type="body" idx="1"/>
          </p:nvPr>
        </p:nvSpPr>
        <p:spPr>
          <a:xfrm>
            <a:off x="457200" y="748649"/>
            <a:ext cx="8229600" cy="519600"/>
          </a:xfrm>
        </p:spPr>
        <p:txBody>
          <a:bodyPr/>
          <a:lstStyle/>
          <a:p>
            <a:pPr marL="76200" indent="0" algn="l"/>
            <a:r>
              <a:rPr lang="en-CA" sz="1200" dirty="0" err="1">
                <a:solidFill>
                  <a:schemeClr val="tx1"/>
                </a:solidFill>
                <a:latin typeface="Times New Roman" panose="02020603050405020304" pitchFamily="18" charset="0"/>
                <a:cs typeface="Times New Roman" panose="02020603050405020304" pitchFamily="18" charset="0"/>
              </a:rPr>
              <a:t>Cadwell</a:t>
            </a:r>
            <a:r>
              <a:rPr lang="en-CA" sz="1200" dirty="0">
                <a:solidFill>
                  <a:schemeClr val="tx1"/>
                </a:solidFill>
                <a:latin typeface="Times New Roman" panose="02020603050405020304" pitchFamily="18" charset="0"/>
                <a:cs typeface="Times New Roman" panose="02020603050405020304" pitchFamily="18" charset="0"/>
              </a:rPr>
              <a:t>, K. (2018). Students need to lead the classroom, not teachers. Retrieved October 20, 2020, from 	</a:t>
            </a:r>
            <a:r>
              <a:rPr lang="en-CA" sz="12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https://www.ted.com/talks/katherine_cadwell_students_need_to_lead_the_classroom_not_teachers</a:t>
            </a:r>
            <a:endParaRPr lang="en-CA" sz="1200" dirty="0">
              <a:solidFill>
                <a:schemeClr val="tx1"/>
              </a:solidFill>
              <a:latin typeface="Times New Roman" panose="02020603050405020304" pitchFamily="18" charset="0"/>
              <a:cs typeface="Times New Roman" panose="02020603050405020304" pitchFamily="18" charset="0"/>
            </a:endParaRPr>
          </a:p>
          <a:p>
            <a:pPr marL="76200" indent="0" algn="l"/>
            <a:r>
              <a:rPr lang="en-CA" sz="1200" dirty="0" err="1">
                <a:solidFill>
                  <a:schemeClr val="tx1"/>
                </a:solidFill>
                <a:latin typeface="Times New Roman" panose="02020603050405020304" pitchFamily="18" charset="0"/>
                <a:cs typeface="Times New Roman" panose="02020603050405020304" pitchFamily="18" charset="0"/>
              </a:rPr>
              <a:t>Mcdaniel</a:t>
            </a:r>
            <a:r>
              <a:rPr lang="en-CA" sz="1200" dirty="0">
                <a:solidFill>
                  <a:schemeClr val="tx1"/>
                </a:solidFill>
                <a:latin typeface="Times New Roman" panose="02020603050405020304" pitchFamily="18" charset="0"/>
                <a:cs typeface="Times New Roman" panose="02020603050405020304" pitchFamily="18" charset="0"/>
              </a:rPr>
              <a:t>, R. (2020). Motivating Students. Retrieved October 20, 2020, from </a:t>
            </a:r>
            <a:r>
              <a:rPr lang="en-CA" sz="1200" u="sng"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https://cft.vanderbilt.edu/guides-sub-pages/motivating-students/</a:t>
            </a:r>
            <a:r>
              <a:rPr lang="en-CA" sz="1200" dirty="0">
                <a:solidFill>
                  <a:schemeClr val="tx1"/>
                </a:solidFill>
                <a:latin typeface="Times New Roman" panose="02020603050405020304" pitchFamily="18" charset="0"/>
                <a:cs typeface="Times New Roman" panose="02020603050405020304" pitchFamily="18" charset="0"/>
              </a:rPr>
              <a:t> </a:t>
            </a:r>
          </a:p>
          <a:p>
            <a:pPr marL="76200" indent="0" algn="l"/>
            <a:r>
              <a:rPr lang="en-CA" sz="1200" dirty="0" err="1">
                <a:solidFill>
                  <a:schemeClr val="tx1"/>
                </a:solidFill>
                <a:latin typeface="Times New Roman" panose="02020603050405020304" pitchFamily="18" charset="0"/>
                <a:cs typeface="Times New Roman" panose="02020603050405020304" pitchFamily="18" charset="0"/>
              </a:rPr>
              <a:t>Freidenberg</a:t>
            </a:r>
            <a:r>
              <a:rPr lang="en-CA" sz="1200" dirty="0">
                <a:solidFill>
                  <a:schemeClr val="tx1"/>
                </a:solidFill>
                <a:latin typeface="Times New Roman" panose="02020603050405020304" pitchFamily="18" charset="0"/>
                <a:cs typeface="Times New Roman" panose="02020603050405020304" pitchFamily="18" charset="0"/>
              </a:rPr>
              <a:t>, A. (2016). Exploring the Link Between Intrinsic Motivation and </a:t>
            </a:r>
            <a:r>
              <a:rPr lang="en-CA" sz="1200">
                <a:solidFill>
                  <a:schemeClr val="tx1"/>
                </a:solidFill>
                <a:latin typeface="Times New Roman" panose="02020603050405020304" pitchFamily="18" charset="0"/>
                <a:cs typeface="Times New Roman" panose="02020603050405020304" pitchFamily="18" charset="0"/>
              </a:rPr>
              <a:t>the Growth Mindset</a:t>
            </a:r>
            <a:r>
              <a:rPr lang="en-CA" sz="1200" dirty="0">
                <a:solidFill>
                  <a:schemeClr val="tx1"/>
                </a:solidFill>
                <a:latin typeface="Times New Roman" panose="02020603050405020304" pitchFamily="18" charset="0"/>
                <a:cs typeface="Times New Roman" panose="02020603050405020304" pitchFamily="18" charset="0"/>
              </a:rPr>
              <a:t>. Retrieved from	</a:t>
            </a:r>
            <a:r>
              <a:rPr lang="en-CA" sz="1200" u="sng"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https://www.westpoint.edu/sites/default/files/inlineimages/centers_research/center_for_teching_excellence/PD</a:t>
            </a:r>
            <a:r>
              <a:rPr lang="en-CA" sz="1200" u="sng"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Fs/mtp_project_papers/Freidenberg_16.pdf</a:t>
            </a:r>
            <a:r>
              <a:rPr lang="en-CA" sz="1200" dirty="0">
                <a:solidFill>
                  <a:schemeClr val="tx1"/>
                </a:solidFill>
                <a:latin typeface="Times New Roman" panose="02020603050405020304" pitchFamily="18" charset="0"/>
                <a:cs typeface="Times New Roman" panose="02020603050405020304" pitchFamily="18" charset="0"/>
              </a:rPr>
              <a:t> </a:t>
            </a:r>
          </a:p>
          <a:p>
            <a:pPr marL="76200" indent="0" algn="l"/>
            <a:r>
              <a:rPr lang="en-CA" sz="1200" dirty="0" err="1">
                <a:solidFill>
                  <a:schemeClr val="tx1"/>
                </a:solidFill>
                <a:latin typeface="Times New Roman" panose="02020603050405020304" pitchFamily="18" charset="0"/>
                <a:cs typeface="Times New Roman" panose="02020603050405020304" pitchFamily="18" charset="0"/>
              </a:rPr>
              <a:t>Yazdi</a:t>
            </a:r>
            <a:r>
              <a:rPr lang="en-CA" sz="1200" dirty="0">
                <a:solidFill>
                  <a:schemeClr val="tx1"/>
                </a:solidFill>
                <a:latin typeface="Times New Roman" panose="02020603050405020304" pitchFamily="18" charset="0"/>
                <a:cs typeface="Times New Roman" panose="02020603050405020304" pitchFamily="18" charset="0"/>
              </a:rPr>
              <a:t>, H. (2016). How Educators Can Foster Student Motivation. Retrieved October 20, 2020, from 	</a:t>
            </a:r>
            <a:r>
              <a:rPr lang="en-CA" sz="1200" u="sng"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https://digitalpromise.org/2016/08/18/how-educators-can-foster-student-motivation/</a:t>
            </a:r>
            <a:r>
              <a:rPr lang="en-CA" sz="1200" dirty="0">
                <a:solidFill>
                  <a:schemeClr val="tx1"/>
                </a:solidFill>
                <a:latin typeface="Times New Roman" panose="02020603050405020304" pitchFamily="18" charset="0"/>
                <a:cs typeface="Times New Roman" panose="02020603050405020304" pitchFamily="18" charset="0"/>
              </a:rPr>
              <a:t> </a:t>
            </a:r>
          </a:p>
          <a:p>
            <a:pPr marL="76200" indent="0" algn="l"/>
            <a:r>
              <a:rPr lang="en-CA" sz="1200" dirty="0">
                <a:solidFill>
                  <a:schemeClr val="tx1"/>
                </a:solidFill>
                <a:latin typeface="Times New Roman" panose="02020603050405020304" pitchFamily="18" charset="0"/>
                <a:cs typeface="Times New Roman" panose="02020603050405020304" pitchFamily="18" charset="0"/>
              </a:rPr>
              <a:t>Valerio, K. (2012). Intrinsic Motivation in the Classroom. Retrieved From;	</a:t>
            </a:r>
            <a:r>
              <a:rPr lang="en-CA" sz="1200" u="sng" dirty="0">
                <a:solidFill>
                  <a:schemeClr val="tx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https://ro.uow.edu.au/cgi/viewcontent.cgi?referer=https://www.google.com/&amp;httpsredir=1&amp;article=1012&amp;context=jseem</a:t>
            </a:r>
            <a:r>
              <a:rPr lang="en-CA" sz="1200" u="sng" dirty="0">
                <a:solidFill>
                  <a:schemeClr val="tx1"/>
                </a:solidFill>
                <a:latin typeface="Times New Roman" panose="02020603050405020304" pitchFamily="18" charset="0"/>
                <a:cs typeface="Times New Roman" panose="02020603050405020304" pitchFamily="18" charset="0"/>
              </a:rPr>
              <a:t> </a:t>
            </a:r>
            <a:endParaRPr lang="en-CA" sz="1200" dirty="0">
              <a:solidFill>
                <a:schemeClr val="tx1"/>
              </a:solidFill>
              <a:latin typeface="Times New Roman" panose="02020603050405020304" pitchFamily="18" charset="0"/>
              <a:cs typeface="Times New Roman" panose="02020603050405020304" pitchFamily="18" charset="0"/>
            </a:endParaRPr>
          </a:p>
          <a:p>
            <a:pPr marL="76200" indent="0" algn="l"/>
            <a:r>
              <a:rPr lang="en-CA" sz="1200" dirty="0">
                <a:solidFill>
                  <a:schemeClr val="tx1"/>
                </a:solidFill>
                <a:latin typeface="Times New Roman" panose="02020603050405020304" pitchFamily="18" charset="0"/>
                <a:cs typeface="Times New Roman" panose="02020603050405020304" pitchFamily="18" charset="0"/>
              </a:rPr>
              <a:t>Davis, D. (n.d.). Shifting form Extrinsic to Intrinsic Motivation. Retrieved From </a:t>
            </a:r>
            <a:r>
              <a:rPr lang="en-CA" sz="1200" u="sng" dirty="0">
                <a:solidFill>
                  <a:schemeClr val="tx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https://leadinggreatlearning.com/shifting-from-extrinsic-to-intrinsic-motivation/</a:t>
            </a:r>
            <a:endParaRPr lang="en-CA" sz="1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C066178A-2AE9-D449-A190-9FABBBD9447F}"/>
              </a:ext>
            </a:extLst>
          </p:cNvPr>
          <p:cNvSpPr txBox="1"/>
          <p:nvPr/>
        </p:nvSpPr>
        <p:spPr>
          <a:xfrm>
            <a:off x="457200" y="440872"/>
            <a:ext cx="1199367" cy="307777"/>
          </a:xfrm>
          <a:prstGeom prst="rect">
            <a:avLst/>
          </a:prstGeom>
          <a:noFill/>
        </p:spPr>
        <p:txBody>
          <a:bodyPr wrap="none" rtlCol="0">
            <a:spAutoFit/>
          </a:bodyPr>
          <a:lstStyle/>
          <a:p>
            <a:r>
              <a:rPr lang="en-US" dirty="0"/>
              <a:t>References: </a:t>
            </a:r>
          </a:p>
        </p:txBody>
      </p:sp>
    </p:spTree>
    <p:extLst>
      <p:ext uri="{BB962C8B-B14F-4D97-AF65-F5344CB8AC3E}">
        <p14:creationId xmlns:p14="http://schemas.microsoft.com/office/powerpoint/2010/main" val="34032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C8C-22CF-5A47-ACA5-C3F4757D176A}"/>
              </a:ext>
            </a:extLst>
          </p:cNvPr>
          <p:cNvSpPr>
            <a:spLocks noGrp="1"/>
          </p:cNvSpPr>
          <p:nvPr>
            <p:ph type="title"/>
          </p:nvPr>
        </p:nvSpPr>
        <p:spPr>
          <a:xfrm>
            <a:off x="890250" y="621399"/>
            <a:ext cx="7363500" cy="857400"/>
          </a:xfrm>
        </p:spPr>
        <p:txBody>
          <a:bodyPr/>
          <a:lstStyle/>
          <a:p>
            <a:r>
              <a:rPr lang="en-US" sz="3200" dirty="0">
                <a:solidFill>
                  <a:schemeClr val="accent5">
                    <a:lumMod val="90000"/>
                  </a:schemeClr>
                </a:solidFill>
              </a:rPr>
              <a:t>How can teachers create an engaging learning environment and encourage intrinsic motivation?</a:t>
            </a:r>
          </a:p>
        </p:txBody>
      </p:sp>
      <p:sp>
        <p:nvSpPr>
          <p:cNvPr id="3" name="Text Placeholder 2">
            <a:extLst>
              <a:ext uri="{FF2B5EF4-FFF2-40B4-BE49-F238E27FC236}">
                <a16:creationId xmlns:a16="http://schemas.microsoft.com/office/drawing/2014/main" id="{A5259A3F-DFF5-5341-976A-4C3A60CBA74D}"/>
              </a:ext>
            </a:extLst>
          </p:cNvPr>
          <p:cNvSpPr>
            <a:spLocks noGrp="1"/>
          </p:cNvSpPr>
          <p:nvPr>
            <p:ph type="body" idx="1"/>
          </p:nvPr>
        </p:nvSpPr>
        <p:spPr>
          <a:xfrm>
            <a:off x="445125" y="1478799"/>
            <a:ext cx="3501446" cy="3021000"/>
          </a:xfrm>
        </p:spPr>
        <p:txBody>
          <a:bodyPr/>
          <a:lstStyle/>
          <a:p>
            <a:pPr marL="88900" indent="0">
              <a:buNone/>
            </a:pPr>
            <a:r>
              <a:rPr lang="en-CA" sz="1800" dirty="0"/>
              <a:t>Core Competencies</a:t>
            </a:r>
            <a:endParaRPr lang="en-CA" sz="1800" dirty="0">
              <a:solidFill>
                <a:schemeClr val="tx1"/>
              </a:solidFill>
            </a:endParaRPr>
          </a:p>
          <a:p>
            <a:pPr marL="88900" indent="0">
              <a:lnSpc>
                <a:spcPct val="200000"/>
              </a:lnSpc>
              <a:buNone/>
            </a:pPr>
            <a:r>
              <a:rPr lang="en-CA" sz="1600" dirty="0">
                <a:solidFill>
                  <a:schemeClr val="tx1"/>
                </a:solidFill>
              </a:rPr>
              <a:t>Personal and professional preparation:</a:t>
            </a:r>
          </a:p>
          <a:p>
            <a:pPr>
              <a:lnSpc>
                <a:spcPct val="200000"/>
              </a:lnSpc>
            </a:pPr>
            <a:r>
              <a:rPr lang="en-CA" sz="1600" dirty="0">
                <a:solidFill>
                  <a:schemeClr val="tx1"/>
                </a:solidFill>
              </a:rPr>
              <a:t>Developing a growth mindset demonstrated in collaboration with others. </a:t>
            </a:r>
          </a:p>
          <a:p>
            <a:endParaRPr lang="en-US" dirty="0"/>
          </a:p>
        </p:txBody>
      </p:sp>
      <p:sp>
        <p:nvSpPr>
          <p:cNvPr id="4" name="Slide Number Placeholder 3">
            <a:extLst>
              <a:ext uri="{FF2B5EF4-FFF2-40B4-BE49-F238E27FC236}">
                <a16:creationId xmlns:a16="http://schemas.microsoft.com/office/drawing/2014/main" id="{2DC22844-B01C-304A-9222-C5FDF98A27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2050" name="Picture 2">
            <a:extLst>
              <a:ext uri="{FF2B5EF4-FFF2-40B4-BE49-F238E27FC236}">
                <a16:creationId xmlns:a16="http://schemas.microsoft.com/office/drawing/2014/main" id="{930B29A5-4E17-7F49-9475-4C81BA1B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71" y="1426166"/>
            <a:ext cx="4752304" cy="348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1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1812050" y="827475"/>
            <a:ext cx="5520000" cy="3540000"/>
          </a:xfrm>
          <a:prstGeom prst="rect">
            <a:avLst/>
          </a:prstGeom>
        </p:spPr>
        <p:txBody>
          <a:bodyPr spcFirstLastPara="1" wrap="square" lIns="91425" tIns="91425" rIns="91425" bIns="91425" anchor="ctr" anchorCtr="0">
            <a:noAutofit/>
          </a:bodyPr>
          <a:lstStyle/>
          <a:p>
            <a:pPr marL="38100" indent="0">
              <a:buNone/>
            </a:pPr>
            <a:r>
              <a:rPr lang="en-US" dirty="0"/>
              <a:t>“Intrinsic motivation is the goal setting and drive that comes from the motivation to succeed as an individual without the influence of external factors” –Hayley Atkins</a:t>
            </a:r>
          </a:p>
        </p:txBody>
      </p:sp>
      <p:sp>
        <p:nvSpPr>
          <p:cNvPr id="89" name="Google Shape;89;p1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3F8ACE-7275-F049-A765-E16EE80D4831}"/>
              </a:ext>
            </a:extLst>
          </p:cNvPr>
          <p:cNvSpPr>
            <a:spLocks noGrp="1"/>
          </p:cNvSpPr>
          <p:nvPr>
            <p:ph type="title"/>
          </p:nvPr>
        </p:nvSpPr>
        <p:spPr>
          <a:xfrm>
            <a:off x="-1843850" y="2405133"/>
            <a:ext cx="7363500" cy="857400"/>
          </a:xfrm>
        </p:spPr>
        <p:txBody>
          <a:bodyPr/>
          <a:lstStyle/>
          <a:p>
            <a:r>
              <a:rPr lang="en-US" sz="3600" dirty="0"/>
              <a:t>Why</a:t>
            </a:r>
            <a:br>
              <a:rPr lang="en-US" sz="3600" dirty="0"/>
            </a:br>
            <a:r>
              <a:rPr lang="en-US" sz="3600" dirty="0"/>
              <a:t> intrinsic </a:t>
            </a:r>
            <a:br>
              <a:rPr lang="en-US" sz="3600" dirty="0"/>
            </a:br>
            <a:r>
              <a:rPr lang="en-US" sz="3600" dirty="0"/>
              <a:t>motivation? </a:t>
            </a:r>
          </a:p>
        </p:txBody>
      </p:sp>
      <p:sp>
        <p:nvSpPr>
          <p:cNvPr id="14" name="Text Placeholder 13">
            <a:extLst>
              <a:ext uri="{FF2B5EF4-FFF2-40B4-BE49-F238E27FC236}">
                <a16:creationId xmlns:a16="http://schemas.microsoft.com/office/drawing/2014/main" id="{45D45579-4376-B649-B4B8-7C20BD64B339}"/>
              </a:ext>
            </a:extLst>
          </p:cNvPr>
          <p:cNvSpPr>
            <a:spLocks noGrp="1"/>
          </p:cNvSpPr>
          <p:nvPr>
            <p:ph type="body" idx="1"/>
          </p:nvPr>
        </p:nvSpPr>
        <p:spPr>
          <a:xfrm>
            <a:off x="3607724" y="1200149"/>
            <a:ext cx="4646075" cy="3021000"/>
          </a:xfrm>
        </p:spPr>
        <p:txBody>
          <a:bodyPr/>
          <a:lstStyle/>
          <a:p>
            <a:pPr>
              <a:lnSpc>
                <a:spcPct val="200000"/>
              </a:lnSpc>
            </a:pPr>
            <a:r>
              <a:rPr lang="en-US" dirty="0"/>
              <a:t>Instill a love for learning</a:t>
            </a:r>
          </a:p>
          <a:p>
            <a:pPr>
              <a:lnSpc>
                <a:spcPct val="200000"/>
              </a:lnSpc>
            </a:pPr>
            <a:r>
              <a:rPr lang="en-US" dirty="0"/>
              <a:t>Engage students </a:t>
            </a:r>
          </a:p>
          <a:p>
            <a:pPr>
              <a:lnSpc>
                <a:spcPct val="200000"/>
              </a:lnSpc>
            </a:pPr>
            <a:r>
              <a:rPr lang="en-US" dirty="0"/>
              <a:t>Advance student achievement </a:t>
            </a:r>
          </a:p>
        </p:txBody>
      </p:sp>
      <p:sp>
        <p:nvSpPr>
          <p:cNvPr id="3" name="Slide Number Placeholder 2">
            <a:extLst>
              <a:ext uri="{FF2B5EF4-FFF2-40B4-BE49-F238E27FC236}">
                <a16:creationId xmlns:a16="http://schemas.microsoft.com/office/drawing/2014/main" id="{CEC7BD90-5A2F-5248-A21F-E17AFE80279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417324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body" idx="1"/>
          </p:nvPr>
        </p:nvSpPr>
        <p:spPr>
          <a:xfrm>
            <a:off x="890299" y="1431969"/>
            <a:ext cx="3360600" cy="3160200"/>
          </a:xfrm>
          <a:prstGeom prst="rect">
            <a:avLst/>
          </a:prstGeom>
        </p:spPr>
        <p:txBody>
          <a:bodyPr spcFirstLastPara="1" wrap="square" lIns="91425" tIns="91425" rIns="91425" bIns="91425" anchor="t" anchorCtr="0">
            <a:noAutofit/>
          </a:bodyPr>
          <a:lstStyle/>
          <a:p>
            <a:pPr marL="101600" indent="0">
              <a:buNone/>
            </a:pPr>
            <a:r>
              <a:rPr lang="en-US" b="1" dirty="0"/>
              <a:t>Extrinsic</a:t>
            </a:r>
          </a:p>
          <a:p>
            <a:pPr>
              <a:lnSpc>
                <a:spcPct val="200000"/>
              </a:lnSpc>
            </a:pPr>
            <a:r>
              <a:rPr lang="en-US" dirty="0"/>
              <a:t>Fixate on the “what”</a:t>
            </a:r>
          </a:p>
          <a:p>
            <a:pPr>
              <a:lnSpc>
                <a:spcPct val="200000"/>
              </a:lnSpc>
            </a:pPr>
            <a:r>
              <a:rPr lang="en-US" dirty="0"/>
              <a:t>Short-term mindset</a:t>
            </a:r>
          </a:p>
          <a:p>
            <a:pPr>
              <a:lnSpc>
                <a:spcPct val="200000"/>
              </a:lnSpc>
            </a:pPr>
            <a:r>
              <a:rPr lang="en-US" dirty="0"/>
              <a:t>rewards</a:t>
            </a:r>
          </a:p>
        </p:txBody>
      </p:sp>
      <p:sp>
        <p:nvSpPr>
          <p:cNvPr id="113" name="Google Shape;113;p19"/>
          <p:cNvSpPr txBox="1">
            <a:spLocks noGrp="1"/>
          </p:cNvSpPr>
          <p:nvPr>
            <p:ph type="title"/>
          </p:nvPr>
        </p:nvSpPr>
        <p:spPr>
          <a:xfrm>
            <a:off x="890300" y="205974"/>
            <a:ext cx="7363500" cy="1210701"/>
          </a:xfrm>
          <a:prstGeom prst="rect">
            <a:avLst/>
          </a:prstGeom>
        </p:spPr>
        <p:txBody>
          <a:bodyPr spcFirstLastPara="1" wrap="square" lIns="91425" tIns="91425" rIns="91425" bIns="91425" anchor="b" anchorCtr="0">
            <a:noAutofit/>
          </a:bodyPr>
          <a:lstStyle/>
          <a:p>
            <a:pPr lvl="0"/>
            <a:r>
              <a:rPr lang="en-US" sz="3200" dirty="0"/>
              <a:t>What is the difference between Intrinsic and extrinsic motivation? </a:t>
            </a:r>
            <a:endParaRPr sz="3200" dirty="0"/>
          </a:p>
        </p:txBody>
      </p:sp>
      <p:sp>
        <p:nvSpPr>
          <p:cNvPr id="114" name="Google Shape;114;p19"/>
          <p:cNvSpPr txBox="1">
            <a:spLocks noGrp="1"/>
          </p:cNvSpPr>
          <p:nvPr>
            <p:ph type="body" idx="2"/>
          </p:nvPr>
        </p:nvSpPr>
        <p:spPr>
          <a:xfrm>
            <a:off x="4893102" y="1431969"/>
            <a:ext cx="3360600" cy="3160200"/>
          </a:xfrm>
          <a:prstGeom prst="rect">
            <a:avLst/>
          </a:prstGeom>
        </p:spPr>
        <p:txBody>
          <a:bodyPr spcFirstLastPara="1" wrap="square" lIns="91425" tIns="91425" rIns="91425" bIns="91425" anchor="t" anchorCtr="0">
            <a:noAutofit/>
          </a:bodyPr>
          <a:lstStyle/>
          <a:p>
            <a:pPr marL="101600" indent="0">
              <a:buNone/>
            </a:pPr>
            <a:r>
              <a:rPr lang="en-US" b="1" dirty="0"/>
              <a:t>Intrinsic</a:t>
            </a:r>
            <a:r>
              <a:rPr lang="en-US" dirty="0"/>
              <a:t> </a:t>
            </a:r>
          </a:p>
          <a:p>
            <a:pPr>
              <a:lnSpc>
                <a:spcPct val="200000"/>
              </a:lnSpc>
            </a:pPr>
            <a:r>
              <a:rPr lang="en-US" dirty="0"/>
              <a:t>Focus on the “why” of learning</a:t>
            </a:r>
          </a:p>
          <a:p>
            <a:pPr>
              <a:lnSpc>
                <a:spcPct val="200000"/>
              </a:lnSpc>
            </a:pPr>
            <a:r>
              <a:rPr lang="en-US" dirty="0"/>
              <a:t>Desire to learn</a:t>
            </a:r>
          </a:p>
          <a:p>
            <a:pPr>
              <a:lnSpc>
                <a:spcPct val="200000"/>
              </a:lnSpc>
            </a:pPr>
            <a:r>
              <a:rPr lang="en-US" dirty="0"/>
              <a:t>Positive feedback</a:t>
            </a:r>
          </a:p>
        </p:txBody>
      </p:sp>
      <p:sp>
        <p:nvSpPr>
          <p:cNvPr id="115" name="Google Shape;115;p1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C7D4-9E45-C142-8D50-3629A85835F5}"/>
              </a:ext>
            </a:extLst>
          </p:cNvPr>
          <p:cNvSpPr>
            <a:spLocks noGrp="1"/>
          </p:cNvSpPr>
          <p:nvPr>
            <p:ph type="title"/>
          </p:nvPr>
        </p:nvSpPr>
        <p:spPr/>
        <p:txBody>
          <a:bodyPr/>
          <a:lstStyle/>
          <a:p>
            <a:r>
              <a:rPr lang="en-US" sz="3200" dirty="0"/>
              <a:t>Growth Mindset</a:t>
            </a:r>
          </a:p>
        </p:txBody>
      </p:sp>
      <p:sp>
        <p:nvSpPr>
          <p:cNvPr id="3" name="Text Placeholder 2">
            <a:extLst>
              <a:ext uri="{FF2B5EF4-FFF2-40B4-BE49-F238E27FC236}">
                <a16:creationId xmlns:a16="http://schemas.microsoft.com/office/drawing/2014/main" id="{0830E337-559B-5E46-8037-7D12A0ADAF24}"/>
              </a:ext>
            </a:extLst>
          </p:cNvPr>
          <p:cNvSpPr>
            <a:spLocks noGrp="1"/>
          </p:cNvSpPr>
          <p:nvPr>
            <p:ph type="body" idx="1"/>
          </p:nvPr>
        </p:nvSpPr>
        <p:spPr>
          <a:xfrm>
            <a:off x="168084" y="3878036"/>
            <a:ext cx="8807832" cy="3272400"/>
          </a:xfrm>
        </p:spPr>
        <p:txBody>
          <a:bodyPr/>
          <a:lstStyle/>
          <a:p>
            <a:r>
              <a:rPr lang="en-US" dirty="0"/>
              <a:t>“Today I will do what others won’t so tomorrow I can accomplish what others can’t” – Jerry Rice</a:t>
            </a:r>
          </a:p>
        </p:txBody>
      </p:sp>
      <p:sp>
        <p:nvSpPr>
          <p:cNvPr id="6" name="Slide Number Placeholder 5">
            <a:extLst>
              <a:ext uri="{FF2B5EF4-FFF2-40B4-BE49-F238E27FC236}">
                <a16:creationId xmlns:a16="http://schemas.microsoft.com/office/drawing/2014/main" id="{0FF56590-2C54-4D45-9AD9-DFA6F096D32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7" name="Google Shape;151;p23">
            <a:extLst>
              <a:ext uri="{FF2B5EF4-FFF2-40B4-BE49-F238E27FC236}">
                <a16:creationId xmlns:a16="http://schemas.microsoft.com/office/drawing/2014/main" id="{D0AF9C37-28F6-1345-836C-8E49FCEA86E5}"/>
              </a:ext>
            </a:extLst>
          </p:cNvPr>
          <p:cNvSpPr/>
          <p:nvPr/>
        </p:nvSpPr>
        <p:spPr>
          <a:xfrm>
            <a:off x="259777" y="1971015"/>
            <a:ext cx="1854000" cy="1204344"/>
          </a:xfrm>
          <a:prstGeom prst="ellipse">
            <a:avLst/>
          </a:prstGeom>
          <a:solidFill>
            <a:srgbClr val="FDDDA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600" b="1" dirty="0">
                <a:solidFill>
                  <a:schemeClr val="bg1"/>
                </a:solidFill>
                <a:latin typeface="Muli"/>
                <a:ea typeface="Muli"/>
                <a:cs typeface="Muli"/>
                <a:sym typeface="Muli"/>
              </a:rPr>
              <a:t>I Can Get Smarter</a:t>
            </a:r>
            <a:endParaRPr sz="1600" b="1" dirty="0">
              <a:solidFill>
                <a:schemeClr val="bg1"/>
              </a:solidFill>
              <a:latin typeface="Muli"/>
              <a:ea typeface="Muli"/>
              <a:cs typeface="Muli"/>
              <a:sym typeface="Muli"/>
            </a:endParaRPr>
          </a:p>
        </p:txBody>
      </p:sp>
      <p:sp>
        <p:nvSpPr>
          <p:cNvPr id="8" name="Google Shape;149;p23">
            <a:extLst>
              <a:ext uri="{FF2B5EF4-FFF2-40B4-BE49-F238E27FC236}">
                <a16:creationId xmlns:a16="http://schemas.microsoft.com/office/drawing/2014/main" id="{93B6A26B-C289-E24B-9FDE-89A181786E4F}"/>
              </a:ext>
            </a:extLst>
          </p:cNvPr>
          <p:cNvSpPr/>
          <p:nvPr/>
        </p:nvSpPr>
        <p:spPr>
          <a:xfrm>
            <a:off x="2449172" y="2642098"/>
            <a:ext cx="1854000" cy="1135552"/>
          </a:xfrm>
          <a:prstGeom prst="ellipse">
            <a:avLst/>
          </a:prstGeom>
          <a:solidFill>
            <a:srgbClr val="C9E4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600" b="1" dirty="0">
                <a:solidFill>
                  <a:schemeClr val="bg1"/>
                </a:solidFill>
                <a:latin typeface="Muli"/>
                <a:ea typeface="Muli"/>
                <a:cs typeface="Muli"/>
                <a:sym typeface="Muli"/>
              </a:rPr>
              <a:t>Effort makes me stronger </a:t>
            </a:r>
            <a:endParaRPr sz="1600" b="1" dirty="0">
              <a:solidFill>
                <a:schemeClr val="bg1"/>
              </a:solidFill>
              <a:latin typeface="Muli"/>
              <a:ea typeface="Muli"/>
              <a:cs typeface="Muli"/>
              <a:sym typeface="Muli"/>
            </a:endParaRPr>
          </a:p>
        </p:txBody>
      </p:sp>
      <p:sp>
        <p:nvSpPr>
          <p:cNvPr id="9" name="Google Shape;149;p23">
            <a:extLst>
              <a:ext uri="{FF2B5EF4-FFF2-40B4-BE49-F238E27FC236}">
                <a16:creationId xmlns:a16="http://schemas.microsoft.com/office/drawing/2014/main" id="{E6885940-1A6E-BA45-AC3F-6BBAB004D6CA}"/>
              </a:ext>
            </a:extLst>
          </p:cNvPr>
          <p:cNvSpPr/>
          <p:nvPr/>
        </p:nvSpPr>
        <p:spPr>
          <a:xfrm>
            <a:off x="2531073" y="1406161"/>
            <a:ext cx="1854000" cy="1135552"/>
          </a:xfrm>
          <a:prstGeom prst="ellipse">
            <a:avLst/>
          </a:prstGeom>
          <a:solidFill>
            <a:srgbClr val="C9E4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600" b="1" dirty="0">
                <a:solidFill>
                  <a:schemeClr val="bg1"/>
                </a:solidFill>
                <a:latin typeface="Muli"/>
                <a:ea typeface="Muli"/>
                <a:cs typeface="Muli"/>
                <a:sym typeface="Muli"/>
              </a:rPr>
              <a:t>Learning is my goal</a:t>
            </a:r>
            <a:endParaRPr sz="1600" b="1" dirty="0">
              <a:solidFill>
                <a:schemeClr val="bg1"/>
              </a:solidFill>
              <a:latin typeface="Muli"/>
              <a:ea typeface="Muli"/>
              <a:cs typeface="Muli"/>
              <a:sym typeface="Muli"/>
            </a:endParaRPr>
          </a:p>
        </p:txBody>
      </p:sp>
      <p:sp>
        <p:nvSpPr>
          <p:cNvPr id="10" name="Google Shape;147;p23">
            <a:extLst>
              <a:ext uri="{FF2B5EF4-FFF2-40B4-BE49-F238E27FC236}">
                <a16:creationId xmlns:a16="http://schemas.microsoft.com/office/drawing/2014/main" id="{D69EAB9B-439C-964B-915E-F1F98EB692F1}"/>
              </a:ext>
            </a:extLst>
          </p:cNvPr>
          <p:cNvSpPr/>
          <p:nvPr/>
        </p:nvSpPr>
        <p:spPr>
          <a:xfrm>
            <a:off x="4776879" y="2039807"/>
            <a:ext cx="1854000" cy="1135552"/>
          </a:xfrm>
          <a:prstGeom prst="ellipse">
            <a:avLst/>
          </a:prstGeom>
          <a:solidFill>
            <a:srgbClr val="ADDE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600" b="1" dirty="0">
                <a:solidFill>
                  <a:schemeClr val="bg1"/>
                </a:solidFill>
                <a:latin typeface="Muli"/>
                <a:ea typeface="Muli"/>
                <a:cs typeface="Muli"/>
                <a:sym typeface="Muli"/>
              </a:rPr>
              <a:t>Id spend more time and work harder </a:t>
            </a:r>
            <a:endParaRPr sz="1600" b="1" dirty="0">
              <a:solidFill>
                <a:schemeClr val="bg1"/>
              </a:solidFill>
              <a:latin typeface="Muli"/>
              <a:ea typeface="Muli"/>
              <a:cs typeface="Muli"/>
              <a:sym typeface="Muli"/>
            </a:endParaRPr>
          </a:p>
        </p:txBody>
      </p:sp>
      <p:sp>
        <p:nvSpPr>
          <p:cNvPr id="11" name="Google Shape;145;p23">
            <a:extLst>
              <a:ext uri="{FF2B5EF4-FFF2-40B4-BE49-F238E27FC236}">
                <a16:creationId xmlns:a16="http://schemas.microsoft.com/office/drawing/2014/main" id="{EC79DF12-F192-7749-BF82-69B8CD3A8325}"/>
              </a:ext>
            </a:extLst>
          </p:cNvPr>
          <p:cNvSpPr/>
          <p:nvPr/>
        </p:nvSpPr>
        <p:spPr>
          <a:xfrm>
            <a:off x="7022685" y="2004242"/>
            <a:ext cx="1854000" cy="1135553"/>
          </a:xfrm>
          <a:prstGeom prst="ellipse">
            <a:avLst/>
          </a:prstGeom>
          <a:solidFill>
            <a:srgbClr val="B5D4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600" b="1" dirty="0">
                <a:solidFill>
                  <a:schemeClr val="bg1"/>
                </a:solidFill>
                <a:latin typeface="Muli"/>
                <a:ea typeface="Muli"/>
                <a:cs typeface="Muli"/>
                <a:sym typeface="Muli"/>
              </a:rPr>
              <a:t>Higher Achievement </a:t>
            </a:r>
            <a:endParaRPr sz="1600" b="1" dirty="0">
              <a:solidFill>
                <a:schemeClr val="bg1"/>
              </a:solidFill>
              <a:latin typeface="Muli"/>
              <a:ea typeface="Muli"/>
              <a:cs typeface="Muli"/>
              <a:sym typeface="Muli"/>
            </a:endParaRPr>
          </a:p>
        </p:txBody>
      </p:sp>
      <p:cxnSp>
        <p:nvCxnSpPr>
          <p:cNvPr id="15" name="Straight Arrow Connector 14">
            <a:extLst>
              <a:ext uri="{FF2B5EF4-FFF2-40B4-BE49-F238E27FC236}">
                <a16:creationId xmlns:a16="http://schemas.microsoft.com/office/drawing/2014/main" id="{DF330B15-6F99-CB4D-8F7B-8AF0BC75E581}"/>
              </a:ext>
            </a:extLst>
          </p:cNvPr>
          <p:cNvCxnSpPr>
            <a:cxnSpLocks/>
          </p:cNvCxnSpPr>
          <p:nvPr/>
        </p:nvCxnSpPr>
        <p:spPr>
          <a:xfrm flipV="1">
            <a:off x="2047463" y="2039703"/>
            <a:ext cx="417296" cy="222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E8554D2-2B13-E64A-8BC6-34155FF84986}"/>
              </a:ext>
            </a:extLst>
          </p:cNvPr>
          <p:cNvCxnSpPr>
            <a:cxnSpLocks/>
          </p:cNvCxnSpPr>
          <p:nvPr/>
        </p:nvCxnSpPr>
        <p:spPr>
          <a:xfrm flipV="1">
            <a:off x="4415994" y="2855620"/>
            <a:ext cx="417296" cy="222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58536149-3C08-924E-970A-0E6E65972F8E}"/>
              </a:ext>
            </a:extLst>
          </p:cNvPr>
          <p:cNvCxnSpPr>
            <a:cxnSpLocks/>
          </p:cNvCxnSpPr>
          <p:nvPr/>
        </p:nvCxnSpPr>
        <p:spPr>
          <a:xfrm>
            <a:off x="2054376" y="2803095"/>
            <a:ext cx="331210" cy="336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6A962DFD-D0D4-3C43-B5DD-CC120F697AAB}"/>
              </a:ext>
            </a:extLst>
          </p:cNvPr>
          <p:cNvCxnSpPr>
            <a:cxnSpLocks/>
          </p:cNvCxnSpPr>
          <p:nvPr/>
        </p:nvCxnSpPr>
        <p:spPr>
          <a:xfrm>
            <a:off x="4433514" y="1999232"/>
            <a:ext cx="399776" cy="336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FA119436-EC8F-7446-9E18-8641A90EB7DE}"/>
              </a:ext>
            </a:extLst>
          </p:cNvPr>
          <p:cNvCxnSpPr>
            <a:cxnSpLocks/>
          </p:cNvCxnSpPr>
          <p:nvPr/>
        </p:nvCxnSpPr>
        <p:spPr>
          <a:xfrm>
            <a:off x="6630879" y="2541713"/>
            <a:ext cx="3918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055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sz="3200" dirty="0"/>
              <a:t>Why should teachers use intrinsic motivation?</a:t>
            </a:r>
            <a:endParaRPr sz="3200" dirty="0"/>
          </a:p>
        </p:txBody>
      </p:sp>
      <p:sp>
        <p:nvSpPr>
          <p:cNvPr id="121" name="Google Shape;121;p20"/>
          <p:cNvSpPr txBox="1">
            <a:spLocks noGrp="1"/>
          </p:cNvSpPr>
          <p:nvPr>
            <p:ph type="body" idx="1"/>
          </p:nvPr>
        </p:nvSpPr>
        <p:spPr>
          <a:xfrm>
            <a:off x="826025" y="1200150"/>
            <a:ext cx="2394000" cy="857400"/>
          </a:xfrm>
          <a:prstGeom prst="rect">
            <a:avLst/>
          </a:prstGeom>
        </p:spPr>
        <p:txBody>
          <a:bodyPr spcFirstLastPara="1" wrap="square" lIns="91425" tIns="91425" rIns="91425" bIns="91425" anchor="t" anchorCtr="0">
            <a:noAutofit/>
          </a:bodyPr>
          <a:lstStyle/>
          <a:p>
            <a:pPr marL="400050" indent="-285750"/>
            <a:r>
              <a:rPr lang="en-US" sz="1800" dirty="0"/>
              <a:t>Improves students motivation</a:t>
            </a:r>
          </a:p>
          <a:p>
            <a:pPr marL="400050" indent="-285750"/>
            <a:endParaRPr lang="en-US" sz="1800" dirty="0"/>
          </a:p>
          <a:p>
            <a:pPr marL="400050" indent="-285750"/>
            <a:r>
              <a:rPr lang="en-US" sz="1800" dirty="0"/>
              <a:t>Increases productivity</a:t>
            </a:r>
          </a:p>
          <a:p>
            <a:pPr marL="114300" indent="0">
              <a:buNone/>
            </a:pPr>
            <a:endParaRPr lang="en-US" sz="1800" dirty="0"/>
          </a:p>
          <a:p>
            <a:pPr marL="400050" indent="-285750"/>
            <a:r>
              <a:rPr lang="en-US" sz="1800" dirty="0"/>
              <a:t>Students are prepared for life </a:t>
            </a:r>
          </a:p>
          <a:p>
            <a:pPr marL="400050" indent="-285750"/>
            <a:endParaRPr lang="en-US" sz="1800" b="1" dirty="0"/>
          </a:p>
          <a:p>
            <a:pPr marL="400050" indent="-285750"/>
            <a:endParaRPr lang="en-US" sz="1800" b="1" dirty="0"/>
          </a:p>
          <a:p>
            <a:pPr marL="400050" indent="-285750"/>
            <a:endParaRPr lang="en-US" sz="1800" b="1" dirty="0"/>
          </a:p>
          <a:p>
            <a:pPr marL="114300" indent="0">
              <a:buNone/>
            </a:pPr>
            <a:endParaRPr lang="en-US" sz="1800" b="1" dirty="0"/>
          </a:p>
          <a:p>
            <a:pPr marL="0" lvl="0" indent="0" algn="l" rtl="0">
              <a:spcBef>
                <a:spcPts val="600"/>
              </a:spcBef>
              <a:spcAft>
                <a:spcPts val="0"/>
              </a:spcAft>
              <a:buNone/>
            </a:pPr>
            <a:endParaRPr dirty="0"/>
          </a:p>
        </p:txBody>
      </p:sp>
      <p:sp>
        <p:nvSpPr>
          <p:cNvPr id="124" name="Google Shape;124;p2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pic>
        <p:nvPicPr>
          <p:cNvPr id="1026" name="Picture 2" descr="Improving student performance through intrinsic motivation">
            <a:extLst>
              <a:ext uri="{FF2B5EF4-FFF2-40B4-BE49-F238E27FC236}">
                <a16:creationId xmlns:a16="http://schemas.microsoft.com/office/drawing/2014/main" id="{96EFC028-0B3B-5741-BE3C-C6B9D204C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650" y="1190164"/>
            <a:ext cx="5226771" cy="2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4C2F-29C9-CC4D-AA91-6EB24F81107C}"/>
              </a:ext>
            </a:extLst>
          </p:cNvPr>
          <p:cNvSpPr>
            <a:spLocks noGrp="1"/>
          </p:cNvSpPr>
          <p:nvPr>
            <p:ph type="ctrTitle"/>
          </p:nvPr>
        </p:nvSpPr>
        <p:spPr/>
        <p:txBody>
          <a:bodyPr/>
          <a:lstStyle/>
          <a:p>
            <a:r>
              <a:rPr lang="en-US" sz="3200" dirty="0"/>
              <a:t>How can teachers create an engaging learning environment and encourage intrinsic motivation?</a:t>
            </a:r>
          </a:p>
        </p:txBody>
      </p:sp>
      <p:sp>
        <p:nvSpPr>
          <p:cNvPr id="3" name="Slide Number Placeholder 2">
            <a:extLst>
              <a:ext uri="{FF2B5EF4-FFF2-40B4-BE49-F238E27FC236}">
                <a16:creationId xmlns:a16="http://schemas.microsoft.com/office/drawing/2014/main" id="{212B763B-8076-A449-8B1F-F8493E69FDDD}"/>
              </a:ext>
            </a:extLst>
          </p:cNvPr>
          <p:cNvSpPr>
            <a:spLocks noGrp="1"/>
          </p:cNvSpPr>
          <p:nvPr>
            <p:ph type="sldNum" idx="4294967295"/>
          </p:nvPr>
        </p:nvSpPr>
        <p:spPr>
          <a:xfrm>
            <a:off x="0" y="4521200"/>
            <a:ext cx="9144000" cy="393700"/>
          </a:xfrm>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65100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 sz="3200" dirty="0">
                <a:solidFill>
                  <a:schemeClr val="accent3"/>
                </a:solidFill>
              </a:rPr>
              <a:t> </a:t>
            </a:r>
            <a:r>
              <a:rPr lang="en-CA" sz="3200" dirty="0"/>
              <a:t>1. Providing a supportive environment </a:t>
            </a:r>
            <a:endParaRPr sz="3200" dirty="0"/>
          </a:p>
        </p:txBody>
      </p:sp>
      <p:sp>
        <p:nvSpPr>
          <p:cNvPr id="95" name="Google Shape;95;p17"/>
          <p:cNvSpPr txBox="1">
            <a:spLocks noGrp="1"/>
          </p:cNvSpPr>
          <p:nvPr>
            <p:ph type="body" idx="1"/>
          </p:nvPr>
        </p:nvSpPr>
        <p:spPr>
          <a:xfrm>
            <a:off x="890300" y="1410385"/>
            <a:ext cx="7363500" cy="3021000"/>
          </a:xfrm>
          <a:prstGeom prst="rect">
            <a:avLst/>
          </a:prstGeom>
        </p:spPr>
        <p:txBody>
          <a:bodyPr spcFirstLastPara="1" wrap="square" lIns="91425" tIns="91425" rIns="91425" bIns="91425" anchor="t" anchorCtr="0">
            <a:noAutofit/>
          </a:bodyPr>
          <a:lstStyle/>
          <a:p>
            <a:pPr marL="342900" lvl="0" indent="-342900">
              <a:lnSpc>
                <a:spcPct val="200000"/>
              </a:lnSpc>
              <a:spcBef>
                <a:spcPts val="0"/>
              </a:spcBef>
              <a:buFont typeface="Wingdings" pitchFamily="2" charset="2"/>
              <a:buChar char="Ø"/>
            </a:pPr>
            <a:r>
              <a:rPr lang="en-CA" sz="1800" dirty="0"/>
              <a:t>Setting high expectations</a:t>
            </a:r>
          </a:p>
          <a:p>
            <a:pPr marL="342900" lvl="0" indent="-342900">
              <a:lnSpc>
                <a:spcPct val="200000"/>
              </a:lnSpc>
              <a:spcBef>
                <a:spcPts val="0"/>
              </a:spcBef>
              <a:buFont typeface="Wingdings" pitchFamily="2" charset="2"/>
              <a:buChar char="Ø"/>
            </a:pPr>
            <a:r>
              <a:rPr lang="en-CA" sz="1800" dirty="0"/>
              <a:t>Learning outcomes that fit with the Zone of Proximal Development</a:t>
            </a:r>
          </a:p>
          <a:p>
            <a:pPr marL="342900" lvl="0" indent="-342900">
              <a:lnSpc>
                <a:spcPct val="200000"/>
              </a:lnSpc>
              <a:spcBef>
                <a:spcPts val="0"/>
              </a:spcBef>
              <a:buFont typeface="Wingdings" pitchFamily="2" charset="2"/>
              <a:buChar char="Ø"/>
            </a:pPr>
            <a:r>
              <a:rPr lang="en-CA" sz="1800" dirty="0"/>
              <a:t>Teacher and student work collaboratively</a:t>
            </a:r>
          </a:p>
          <a:p>
            <a:pPr marL="342900" lvl="0" indent="-342900">
              <a:lnSpc>
                <a:spcPct val="200000"/>
              </a:lnSpc>
              <a:spcBef>
                <a:spcPts val="0"/>
              </a:spcBef>
              <a:buFont typeface="Wingdings" pitchFamily="2" charset="2"/>
              <a:buChar char="Ø"/>
            </a:pPr>
            <a:r>
              <a:rPr lang="en-CA" sz="1800" dirty="0"/>
              <a:t>Using group work</a:t>
            </a:r>
          </a:p>
          <a:p>
            <a:pPr marL="457200" lvl="0" indent="-368300" algn="l" rtl="0">
              <a:spcBef>
                <a:spcPts val="600"/>
              </a:spcBef>
              <a:spcAft>
                <a:spcPts val="0"/>
              </a:spcAft>
              <a:buSzPts val="2200"/>
              <a:buChar char="‐"/>
            </a:pPr>
            <a:endParaRPr dirty="0"/>
          </a:p>
        </p:txBody>
      </p:sp>
      <p:sp>
        <p:nvSpPr>
          <p:cNvPr id="96" name="Google Shape;96;p1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 name="Google Shape;315;p38">
            <a:extLst>
              <a:ext uri="{FF2B5EF4-FFF2-40B4-BE49-F238E27FC236}">
                <a16:creationId xmlns:a16="http://schemas.microsoft.com/office/drawing/2014/main" id="{9569D443-44B4-7348-9BA0-1321FA2968D8}"/>
              </a:ext>
            </a:extLst>
          </p:cNvPr>
          <p:cNvSpPr/>
          <p:nvPr/>
        </p:nvSpPr>
        <p:spPr>
          <a:xfrm>
            <a:off x="3169387" y="1087279"/>
            <a:ext cx="2805226" cy="167281"/>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chemeClr val="accent5">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Quickly template">
  <a:themeElements>
    <a:clrScheme name="Custom 347">
      <a:dk1>
        <a:srgbClr val="494B58"/>
      </a:dk1>
      <a:lt1>
        <a:srgbClr val="FFFFFF"/>
      </a:lt1>
      <a:dk2>
        <a:srgbClr val="7C7F91"/>
      </a:dk2>
      <a:lt2>
        <a:srgbClr val="DBE1E7"/>
      </a:lt2>
      <a:accent1>
        <a:srgbClr val="FBCDBE"/>
      </a:accent1>
      <a:accent2>
        <a:srgbClr val="FDDDAA"/>
      </a:accent2>
      <a:accent3>
        <a:srgbClr val="C9E4B4"/>
      </a:accent3>
      <a:accent4>
        <a:srgbClr val="ADDED4"/>
      </a:accent4>
      <a:accent5>
        <a:srgbClr val="B5D4E9"/>
      </a:accent5>
      <a:accent6>
        <a:srgbClr val="DBBDE5"/>
      </a:accent6>
      <a:hlink>
        <a:srgbClr val="7C7F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2344</Words>
  <Application>Microsoft Macintosh PowerPoint</Application>
  <PresentationFormat>On-screen Show (16:9)</PresentationFormat>
  <Paragraphs>150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Wingdings</vt:lpstr>
      <vt:lpstr>Muli</vt:lpstr>
      <vt:lpstr>Amatic SC</vt:lpstr>
      <vt:lpstr>Times New Roman</vt:lpstr>
      <vt:lpstr>Quickly template</vt:lpstr>
      <vt:lpstr>Intrinsic Motivation and Growth Mindset</vt:lpstr>
      <vt:lpstr>How can teachers create an engaging learning environment and encourage intrinsic motivation?</vt:lpstr>
      <vt:lpstr>PowerPoint Presentation</vt:lpstr>
      <vt:lpstr>Why  intrinsic  motivation? </vt:lpstr>
      <vt:lpstr>What is the difference between Intrinsic and extrinsic motivation? </vt:lpstr>
      <vt:lpstr>Growth Mindset</vt:lpstr>
      <vt:lpstr>Why should teachers use intrinsic motivation?</vt:lpstr>
      <vt:lpstr>How can teachers create an engaging learning environment and encourage intrinsic motivation?</vt:lpstr>
      <vt:lpstr> 1. Providing a supportive environment </vt:lpstr>
      <vt:lpstr>2. Allowing students choice and control</vt:lpstr>
      <vt:lpstr>3. Providing engaging lessons</vt:lpstr>
      <vt:lpstr>4. Expressing passion and enthusiasm</vt:lpstr>
      <vt:lpstr>When to reward students? </vt:lpstr>
      <vt:lpstr>MY Learnings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Intrinsic Motivation and Growth Mindset</dc:title>
  <cp:lastModifiedBy>Molly Cunningham</cp:lastModifiedBy>
  <cp:revision>50</cp:revision>
  <dcterms:modified xsi:type="dcterms:W3CDTF">2020-12-05T19:11:17Z</dcterms:modified>
</cp:coreProperties>
</file>