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notesMasterIdLst>
    <p:notesMasterId r:id="rId9"/>
  </p:notesMasterIdLst>
  <p:sldIdLst>
    <p:sldId id="256" r:id="rId2"/>
    <p:sldId id="258" r:id="rId3"/>
    <p:sldId id="257"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615"/>
    <p:restoredTop sz="85153"/>
  </p:normalViewPr>
  <p:slideViewPr>
    <p:cSldViewPr snapToGrid="0" snapToObjects="1">
      <p:cViewPr>
        <p:scale>
          <a:sx n="55" d="100"/>
          <a:sy n="55" d="100"/>
        </p:scale>
        <p:origin x="328" y="13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15FDE3-BD64-5745-89BA-57F73627F687}" type="datetimeFigureOut">
              <a:rPr lang="en-US" smtClean="0"/>
              <a:t>5/19/21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1B92B8-4593-C84B-9BC9-925B78FD7BB6}" type="slidenum">
              <a:rPr lang="en-US" smtClean="0"/>
              <a:t>‹#›</a:t>
            </a:fld>
            <a:endParaRPr lang="en-US"/>
          </a:p>
        </p:txBody>
      </p:sp>
    </p:spTree>
    <p:extLst>
      <p:ext uri="{BB962C8B-B14F-4D97-AF65-F5344CB8AC3E}">
        <p14:creationId xmlns:p14="http://schemas.microsoft.com/office/powerpoint/2010/main" val="1457952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to change someone’s attitude or belief as a result of receiving a message  </a:t>
            </a:r>
          </a:p>
        </p:txBody>
      </p:sp>
      <p:sp>
        <p:nvSpPr>
          <p:cNvPr id="4" name="Slide Number Placeholder 3"/>
          <p:cNvSpPr>
            <a:spLocks noGrp="1"/>
          </p:cNvSpPr>
          <p:nvPr>
            <p:ph type="sldNum" sz="quarter" idx="5"/>
          </p:nvPr>
        </p:nvSpPr>
        <p:spPr/>
        <p:txBody>
          <a:bodyPr/>
          <a:lstStyle/>
          <a:p>
            <a:fld id="{9B1B92B8-4593-C84B-9BC9-925B78FD7BB6}" type="slidenum">
              <a:rPr lang="en-US" smtClean="0"/>
              <a:t>1</a:t>
            </a:fld>
            <a:endParaRPr lang="en-US"/>
          </a:p>
        </p:txBody>
      </p:sp>
    </p:spTree>
    <p:extLst>
      <p:ext uri="{BB962C8B-B14F-4D97-AF65-F5344CB8AC3E}">
        <p14:creationId xmlns:p14="http://schemas.microsoft.com/office/powerpoint/2010/main" val="744681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will be going through Cognitive Dissonance, Sequential Request Strategies, </a:t>
            </a:r>
          </a:p>
        </p:txBody>
      </p:sp>
      <p:sp>
        <p:nvSpPr>
          <p:cNvPr id="4" name="Slide Number Placeholder 3"/>
          <p:cNvSpPr>
            <a:spLocks noGrp="1"/>
          </p:cNvSpPr>
          <p:nvPr>
            <p:ph type="sldNum" sz="quarter" idx="5"/>
          </p:nvPr>
        </p:nvSpPr>
        <p:spPr/>
        <p:txBody>
          <a:bodyPr/>
          <a:lstStyle/>
          <a:p>
            <a:fld id="{9B1B92B8-4593-C84B-9BC9-925B78FD7BB6}" type="slidenum">
              <a:rPr lang="en-US" smtClean="0"/>
              <a:t>2</a:t>
            </a:fld>
            <a:endParaRPr lang="en-US"/>
          </a:p>
        </p:txBody>
      </p:sp>
    </p:spTree>
    <p:extLst>
      <p:ext uri="{BB962C8B-B14F-4D97-AF65-F5344CB8AC3E}">
        <p14:creationId xmlns:p14="http://schemas.microsoft.com/office/powerpoint/2010/main" val="3972084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where an attitude change results from drive to reduce cognitive dissonance by reducing attitude-behavior inconsistency </a:t>
            </a:r>
          </a:p>
          <a:p>
            <a:r>
              <a:rPr lang="en-US" dirty="0"/>
              <a:t>Dissonance is a lace of harmony or agreement between two things. Cognitive dissonance causes feelings of unease and tension, and people attempt to relieve this discomfort in different ways. (rejecting new information that conflicts with their existing beliefs. </a:t>
            </a:r>
          </a:p>
        </p:txBody>
      </p:sp>
      <p:sp>
        <p:nvSpPr>
          <p:cNvPr id="4" name="Slide Number Placeholder 3"/>
          <p:cNvSpPr>
            <a:spLocks noGrp="1"/>
          </p:cNvSpPr>
          <p:nvPr>
            <p:ph type="sldNum" sz="quarter" idx="5"/>
          </p:nvPr>
        </p:nvSpPr>
        <p:spPr/>
        <p:txBody>
          <a:bodyPr/>
          <a:lstStyle/>
          <a:p>
            <a:fld id="{9B1B92B8-4593-C84B-9BC9-925B78FD7BB6}" type="slidenum">
              <a:rPr lang="en-US" smtClean="0"/>
              <a:t>3</a:t>
            </a:fld>
            <a:endParaRPr lang="en-US"/>
          </a:p>
        </p:txBody>
      </p:sp>
    </p:spTree>
    <p:extLst>
      <p:ext uri="{BB962C8B-B14F-4D97-AF65-F5344CB8AC3E}">
        <p14:creationId xmlns:p14="http://schemas.microsoft.com/office/powerpoint/2010/main" val="20172739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techniques used to persuade certain requests, and are usually carried out in a specific sequence. We will be covering the Foot-in-the door technique, Door-in-the-face Technique, and lowball techniques. </a:t>
            </a:r>
          </a:p>
        </p:txBody>
      </p:sp>
      <p:sp>
        <p:nvSpPr>
          <p:cNvPr id="4" name="Slide Number Placeholder 3"/>
          <p:cNvSpPr>
            <a:spLocks noGrp="1"/>
          </p:cNvSpPr>
          <p:nvPr>
            <p:ph type="sldNum" sz="quarter" idx="5"/>
          </p:nvPr>
        </p:nvSpPr>
        <p:spPr/>
        <p:txBody>
          <a:bodyPr/>
          <a:lstStyle/>
          <a:p>
            <a:fld id="{9B1B92B8-4593-C84B-9BC9-925B78FD7BB6}" type="slidenum">
              <a:rPr lang="en-US" smtClean="0"/>
              <a:t>4</a:t>
            </a:fld>
            <a:endParaRPr lang="en-US"/>
          </a:p>
        </p:txBody>
      </p:sp>
    </p:spTree>
    <p:extLst>
      <p:ext uri="{BB962C8B-B14F-4D97-AF65-F5344CB8AC3E}">
        <p14:creationId xmlns:p14="http://schemas.microsoft.com/office/powerpoint/2010/main" val="42741741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works through the self perception theory, I am a nice person and then the second request they think okay I should help because they have established that they are a nice person. </a:t>
            </a:r>
          </a:p>
          <a:p>
            <a:r>
              <a:rPr lang="en-US" dirty="0"/>
              <a:t>Cognitive dissonance. </a:t>
            </a:r>
          </a:p>
        </p:txBody>
      </p:sp>
      <p:sp>
        <p:nvSpPr>
          <p:cNvPr id="4" name="Slide Number Placeholder 3"/>
          <p:cNvSpPr>
            <a:spLocks noGrp="1"/>
          </p:cNvSpPr>
          <p:nvPr>
            <p:ph type="sldNum" sz="quarter" idx="5"/>
          </p:nvPr>
        </p:nvSpPr>
        <p:spPr/>
        <p:txBody>
          <a:bodyPr/>
          <a:lstStyle/>
          <a:p>
            <a:fld id="{9B1B92B8-4593-C84B-9BC9-925B78FD7BB6}" type="slidenum">
              <a:rPr lang="en-US" smtClean="0"/>
              <a:t>5</a:t>
            </a:fld>
            <a:endParaRPr lang="en-US"/>
          </a:p>
        </p:txBody>
      </p:sp>
    </p:spTree>
    <p:extLst>
      <p:ext uri="{BB962C8B-B14F-4D97-AF65-F5344CB8AC3E}">
        <p14:creationId xmlns:p14="http://schemas.microsoft.com/office/powerpoint/2010/main" val="4546719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Person typically secures agreement with a request and then requester increases the size of that request by revealing hidden cost. It is very effective because of </a:t>
            </a:r>
            <a:r>
              <a:rPr lang="en-US" dirty="0" err="1"/>
              <a:t>psychologt</a:t>
            </a:r>
            <a:r>
              <a:rPr lang="en-US" dirty="0"/>
              <a:t> of commitment. This is used with insurance, retail. </a:t>
            </a:r>
          </a:p>
          <a:p>
            <a:endParaRPr lang="en-US" dirty="0"/>
          </a:p>
        </p:txBody>
      </p:sp>
      <p:sp>
        <p:nvSpPr>
          <p:cNvPr id="4" name="Slide Number Placeholder 3"/>
          <p:cNvSpPr>
            <a:spLocks noGrp="1"/>
          </p:cNvSpPr>
          <p:nvPr>
            <p:ph type="sldNum" sz="quarter" idx="5"/>
          </p:nvPr>
        </p:nvSpPr>
        <p:spPr/>
        <p:txBody>
          <a:bodyPr/>
          <a:lstStyle/>
          <a:p>
            <a:fld id="{9B1B92B8-4593-C84B-9BC9-925B78FD7BB6}" type="slidenum">
              <a:rPr lang="en-US" smtClean="0"/>
              <a:t>6</a:t>
            </a:fld>
            <a:endParaRPr lang="en-US"/>
          </a:p>
        </p:txBody>
      </p:sp>
    </p:spTree>
    <p:extLst>
      <p:ext uri="{BB962C8B-B14F-4D97-AF65-F5344CB8AC3E}">
        <p14:creationId xmlns:p14="http://schemas.microsoft.com/office/powerpoint/2010/main" val="4374976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Person begins with a very large request that will be rejected; then follows that up with a more moderate request. </a:t>
            </a:r>
          </a:p>
          <a:p>
            <a:r>
              <a:rPr lang="en-US" dirty="0"/>
              <a:t>Effective because: </a:t>
            </a:r>
          </a:p>
          <a:p>
            <a:r>
              <a:rPr lang="en-US" dirty="0"/>
              <a:t>We do not like to say no, and the 2</a:t>
            </a:r>
            <a:r>
              <a:rPr lang="en-US" baseline="30000" dirty="0"/>
              <a:t>nd</a:t>
            </a:r>
            <a:r>
              <a:rPr lang="en-US" dirty="0"/>
              <a:t> request appears so much smaller. </a:t>
            </a:r>
          </a:p>
        </p:txBody>
      </p:sp>
      <p:sp>
        <p:nvSpPr>
          <p:cNvPr id="4" name="Slide Number Placeholder 3"/>
          <p:cNvSpPr>
            <a:spLocks noGrp="1"/>
          </p:cNvSpPr>
          <p:nvPr>
            <p:ph type="sldNum" sz="quarter" idx="5"/>
          </p:nvPr>
        </p:nvSpPr>
        <p:spPr/>
        <p:txBody>
          <a:bodyPr/>
          <a:lstStyle/>
          <a:p>
            <a:fld id="{9B1B92B8-4593-C84B-9BC9-925B78FD7BB6}" type="slidenum">
              <a:rPr lang="en-US" smtClean="0"/>
              <a:t>7</a:t>
            </a:fld>
            <a:endParaRPr lang="en-US"/>
          </a:p>
        </p:txBody>
      </p:sp>
    </p:spTree>
    <p:extLst>
      <p:ext uri="{BB962C8B-B14F-4D97-AF65-F5344CB8AC3E}">
        <p14:creationId xmlns:p14="http://schemas.microsoft.com/office/powerpoint/2010/main" val="28440787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972737E4-4021-E345-A933-0FBBB0E48D2F}" type="datetimeFigureOut">
              <a:rPr lang="en-US" smtClean="0"/>
              <a:t>5/19/21</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DFA6F4CC-700A-6244-8515-875AE46B79AE}" type="slidenum">
              <a:rPr lang="en-US" smtClean="0"/>
              <a:t>‹#›</a:t>
            </a:fld>
            <a:endParaRPr lang="en-US"/>
          </a:p>
        </p:txBody>
      </p:sp>
    </p:spTree>
    <p:extLst>
      <p:ext uri="{BB962C8B-B14F-4D97-AF65-F5344CB8AC3E}">
        <p14:creationId xmlns:p14="http://schemas.microsoft.com/office/powerpoint/2010/main" val="2376736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2737E4-4021-E345-A933-0FBBB0E48D2F}" type="datetimeFigureOut">
              <a:rPr lang="en-US" smtClean="0"/>
              <a:t>5/19/21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A6F4CC-700A-6244-8515-875AE46B79AE}" type="slidenum">
              <a:rPr lang="en-US" smtClean="0"/>
              <a:t>‹#›</a:t>
            </a:fld>
            <a:endParaRPr lang="en-US"/>
          </a:p>
        </p:txBody>
      </p:sp>
    </p:spTree>
    <p:extLst>
      <p:ext uri="{BB962C8B-B14F-4D97-AF65-F5344CB8AC3E}">
        <p14:creationId xmlns:p14="http://schemas.microsoft.com/office/powerpoint/2010/main" val="2432379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2737E4-4021-E345-A933-0FBBB0E48D2F}" type="datetimeFigureOut">
              <a:rPr lang="en-US" smtClean="0"/>
              <a:t>5/19/21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A6F4CC-700A-6244-8515-875AE46B79AE}" type="slidenum">
              <a:rPr lang="en-US" smtClean="0"/>
              <a:t>‹#›</a:t>
            </a:fld>
            <a:endParaRPr lang="en-US"/>
          </a:p>
        </p:txBody>
      </p:sp>
    </p:spTree>
    <p:extLst>
      <p:ext uri="{BB962C8B-B14F-4D97-AF65-F5344CB8AC3E}">
        <p14:creationId xmlns:p14="http://schemas.microsoft.com/office/powerpoint/2010/main" val="24631421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2737E4-4021-E345-A933-0FBBB0E48D2F}" type="datetimeFigureOut">
              <a:rPr lang="en-US" smtClean="0"/>
              <a:t>5/19/21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A6F4CC-700A-6244-8515-875AE46B79AE}"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4082458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2737E4-4021-E345-A933-0FBBB0E48D2F}" type="datetimeFigureOut">
              <a:rPr lang="en-US" smtClean="0"/>
              <a:t>5/19/21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A6F4CC-700A-6244-8515-875AE46B79AE}" type="slidenum">
              <a:rPr lang="en-US" smtClean="0"/>
              <a:t>‹#›</a:t>
            </a:fld>
            <a:endParaRPr lang="en-US"/>
          </a:p>
        </p:txBody>
      </p:sp>
    </p:spTree>
    <p:extLst>
      <p:ext uri="{BB962C8B-B14F-4D97-AF65-F5344CB8AC3E}">
        <p14:creationId xmlns:p14="http://schemas.microsoft.com/office/powerpoint/2010/main" val="20229034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72737E4-4021-E345-A933-0FBBB0E48D2F}" type="datetimeFigureOut">
              <a:rPr lang="en-US" smtClean="0"/>
              <a:t>5/19/21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A6F4CC-700A-6244-8515-875AE46B79AE}" type="slidenum">
              <a:rPr lang="en-US" smtClean="0"/>
              <a:t>‹#›</a:t>
            </a:fld>
            <a:endParaRPr lang="en-US"/>
          </a:p>
        </p:txBody>
      </p:sp>
    </p:spTree>
    <p:extLst>
      <p:ext uri="{BB962C8B-B14F-4D97-AF65-F5344CB8AC3E}">
        <p14:creationId xmlns:p14="http://schemas.microsoft.com/office/powerpoint/2010/main" val="40884306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72737E4-4021-E345-A933-0FBBB0E48D2F}" type="datetimeFigureOut">
              <a:rPr lang="en-US" smtClean="0"/>
              <a:t>5/19/21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A6F4CC-700A-6244-8515-875AE46B79AE}" type="slidenum">
              <a:rPr lang="en-US" smtClean="0"/>
              <a:t>‹#›</a:t>
            </a:fld>
            <a:endParaRPr lang="en-US"/>
          </a:p>
        </p:txBody>
      </p:sp>
    </p:spTree>
    <p:extLst>
      <p:ext uri="{BB962C8B-B14F-4D97-AF65-F5344CB8AC3E}">
        <p14:creationId xmlns:p14="http://schemas.microsoft.com/office/powerpoint/2010/main" val="1034662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2737E4-4021-E345-A933-0FBBB0E48D2F}" type="datetimeFigureOut">
              <a:rPr lang="en-US" smtClean="0"/>
              <a:t>5/19/21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A6F4CC-700A-6244-8515-875AE46B79AE}" type="slidenum">
              <a:rPr lang="en-US" smtClean="0"/>
              <a:t>‹#›</a:t>
            </a:fld>
            <a:endParaRPr lang="en-US"/>
          </a:p>
        </p:txBody>
      </p:sp>
    </p:spTree>
    <p:extLst>
      <p:ext uri="{BB962C8B-B14F-4D97-AF65-F5344CB8AC3E}">
        <p14:creationId xmlns:p14="http://schemas.microsoft.com/office/powerpoint/2010/main" val="14402032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2737E4-4021-E345-A933-0FBBB0E48D2F}" type="datetimeFigureOut">
              <a:rPr lang="en-US" smtClean="0"/>
              <a:t>5/19/21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A6F4CC-700A-6244-8515-875AE46B79AE}" type="slidenum">
              <a:rPr lang="en-US" smtClean="0"/>
              <a:t>‹#›</a:t>
            </a:fld>
            <a:endParaRPr lang="en-US"/>
          </a:p>
        </p:txBody>
      </p:sp>
    </p:spTree>
    <p:extLst>
      <p:ext uri="{BB962C8B-B14F-4D97-AF65-F5344CB8AC3E}">
        <p14:creationId xmlns:p14="http://schemas.microsoft.com/office/powerpoint/2010/main" val="2538104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2737E4-4021-E345-A933-0FBBB0E48D2F}" type="datetimeFigureOut">
              <a:rPr lang="en-US" smtClean="0"/>
              <a:t>5/19/21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A6F4CC-700A-6244-8515-875AE46B79AE}" type="slidenum">
              <a:rPr lang="en-US" smtClean="0"/>
              <a:t>‹#›</a:t>
            </a:fld>
            <a:endParaRPr lang="en-US"/>
          </a:p>
        </p:txBody>
      </p:sp>
    </p:spTree>
    <p:extLst>
      <p:ext uri="{BB962C8B-B14F-4D97-AF65-F5344CB8AC3E}">
        <p14:creationId xmlns:p14="http://schemas.microsoft.com/office/powerpoint/2010/main" val="2304816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2737E4-4021-E345-A933-0FBBB0E48D2F}" type="datetimeFigureOut">
              <a:rPr lang="en-US" smtClean="0"/>
              <a:t>5/19/21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A6F4CC-700A-6244-8515-875AE46B79AE}" type="slidenum">
              <a:rPr lang="en-US" smtClean="0"/>
              <a:t>‹#›</a:t>
            </a:fld>
            <a:endParaRPr lang="en-US"/>
          </a:p>
        </p:txBody>
      </p:sp>
    </p:spTree>
    <p:extLst>
      <p:ext uri="{BB962C8B-B14F-4D97-AF65-F5344CB8AC3E}">
        <p14:creationId xmlns:p14="http://schemas.microsoft.com/office/powerpoint/2010/main" val="2994469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2737E4-4021-E345-A933-0FBBB0E48D2F}" type="datetimeFigureOut">
              <a:rPr lang="en-US" smtClean="0"/>
              <a:t>5/19/21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A6F4CC-700A-6244-8515-875AE46B79AE}" type="slidenum">
              <a:rPr lang="en-US" smtClean="0"/>
              <a:t>‹#›</a:t>
            </a:fld>
            <a:endParaRPr lang="en-US"/>
          </a:p>
        </p:txBody>
      </p:sp>
    </p:spTree>
    <p:extLst>
      <p:ext uri="{BB962C8B-B14F-4D97-AF65-F5344CB8AC3E}">
        <p14:creationId xmlns:p14="http://schemas.microsoft.com/office/powerpoint/2010/main" val="311896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2737E4-4021-E345-A933-0FBBB0E48D2F}" type="datetimeFigureOut">
              <a:rPr lang="en-US" smtClean="0"/>
              <a:t>5/19/21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A6F4CC-700A-6244-8515-875AE46B79AE}" type="slidenum">
              <a:rPr lang="en-US" smtClean="0"/>
              <a:t>‹#›</a:t>
            </a:fld>
            <a:endParaRPr lang="en-US"/>
          </a:p>
        </p:txBody>
      </p:sp>
    </p:spTree>
    <p:extLst>
      <p:ext uri="{BB962C8B-B14F-4D97-AF65-F5344CB8AC3E}">
        <p14:creationId xmlns:p14="http://schemas.microsoft.com/office/powerpoint/2010/main" val="838851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72737E4-4021-E345-A933-0FBBB0E48D2F}" type="datetimeFigureOut">
              <a:rPr lang="en-US" smtClean="0"/>
              <a:t>5/19/21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A6F4CC-700A-6244-8515-875AE46B79AE}" type="slidenum">
              <a:rPr lang="en-US" smtClean="0"/>
              <a:t>‹#›</a:t>
            </a:fld>
            <a:endParaRPr lang="en-US"/>
          </a:p>
        </p:txBody>
      </p:sp>
    </p:spTree>
    <p:extLst>
      <p:ext uri="{BB962C8B-B14F-4D97-AF65-F5344CB8AC3E}">
        <p14:creationId xmlns:p14="http://schemas.microsoft.com/office/powerpoint/2010/main" val="1364989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2737E4-4021-E345-A933-0FBBB0E48D2F}" type="datetimeFigureOut">
              <a:rPr lang="en-US" smtClean="0"/>
              <a:t>5/19/21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A6F4CC-700A-6244-8515-875AE46B79AE}" type="slidenum">
              <a:rPr lang="en-US" smtClean="0"/>
              <a:t>‹#›</a:t>
            </a:fld>
            <a:endParaRPr lang="en-US"/>
          </a:p>
        </p:txBody>
      </p:sp>
    </p:spTree>
    <p:extLst>
      <p:ext uri="{BB962C8B-B14F-4D97-AF65-F5344CB8AC3E}">
        <p14:creationId xmlns:p14="http://schemas.microsoft.com/office/powerpoint/2010/main" val="2876178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2737E4-4021-E345-A933-0FBBB0E48D2F}" type="datetimeFigureOut">
              <a:rPr lang="en-US" smtClean="0"/>
              <a:t>5/19/21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A6F4CC-700A-6244-8515-875AE46B79AE}" type="slidenum">
              <a:rPr lang="en-US" smtClean="0"/>
              <a:t>‹#›</a:t>
            </a:fld>
            <a:endParaRPr lang="en-US"/>
          </a:p>
        </p:txBody>
      </p:sp>
    </p:spTree>
    <p:extLst>
      <p:ext uri="{BB962C8B-B14F-4D97-AF65-F5344CB8AC3E}">
        <p14:creationId xmlns:p14="http://schemas.microsoft.com/office/powerpoint/2010/main" val="2661144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2737E4-4021-E345-A933-0FBBB0E48D2F}" type="datetimeFigureOut">
              <a:rPr lang="en-US" smtClean="0"/>
              <a:t>5/19/21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A6F4CC-700A-6244-8515-875AE46B79AE}" type="slidenum">
              <a:rPr lang="en-US" smtClean="0"/>
              <a:t>‹#›</a:t>
            </a:fld>
            <a:endParaRPr lang="en-US"/>
          </a:p>
        </p:txBody>
      </p:sp>
    </p:spTree>
    <p:extLst>
      <p:ext uri="{BB962C8B-B14F-4D97-AF65-F5344CB8AC3E}">
        <p14:creationId xmlns:p14="http://schemas.microsoft.com/office/powerpoint/2010/main" val="763613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72737E4-4021-E345-A933-0FBBB0E48D2F}" type="datetimeFigureOut">
              <a:rPr lang="en-US" smtClean="0"/>
              <a:t>5/19/21</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FA6F4CC-700A-6244-8515-875AE46B79AE}" type="slidenum">
              <a:rPr lang="en-US" smtClean="0"/>
              <a:t>‹#›</a:t>
            </a:fld>
            <a:endParaRPr lang="en-US"/>
          </a:p>
        </p:txBody>
      </p:sp>
    </p:spTree>
    <p:extLst>
      <p:ext uri="{BB962C8B-B14F-4D97-AF65-F5344CB8AC3E}">
        <p14:creationId xmlns:p14="http://schemas.microsoft.com/office/powerpoint/2010/main" val="3138251640"/>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0E87E-3BD1-B240-BFB1-726CEA8F8694}"/>
              </a:ext>
            </a:extLst>
          </p:cNvPr>
          <p:cNvSpPr>
            <a:spLocks noGrp="1"/>
          </p:cNvSpPr>
          <p:nvPr>
            <p:ph type="ctrTitle"/>
          </p:nvPr>
        </p:nvSpPr>
        <p:spPr/>
        <p:txBody>
          <a:bodyPr/>
          <a:lstStyle/>
          <a:p>
            <a:r>
              <a:rPr lang="en-US" dirty="0"/>
              <a:t>Persuasion </a:t>
            </a:r>
          </a:p>
        </p:txBody>
      </p:sp>
      <p:sp>
        <p:nvSpPr>
          <p:cNvPr id="3" name="Subtitle 2">
            <a:extLst>
              <a:ext uri="{FF2B5EF4-FFF2-40B4-BE49-F238E27FC236}">
                <a16:creationId xmlns:a16="http://schemas.microsoft.com/office/drawing/2014/main" id="{ED30D2D0-4ED2-224D-BB37-7D3F62EFFE9A}"/>
              </a:ext>
            </a:extLst>
          </p:cNvPr>
          <p:cNvSpPr>
            <a:spLocks noGrp="1"/>
          </p:cNvSpPr>
          <p:nvPr>
            <p:ph type="subTitle" idx="1"/>
          </p:nvPr>
        </p:nvSpPr>
        <p:spPr/>
        <p:txBody>
          <a:bodyPr/>
          <a:lstStyle/>
          <a:p>
            <a:r>
              <a:rPr lang="en-US" dirty="0"/>
              <a:t>Psychology 231</a:t>
            </a:r>
          </a:p>
        </p:txBody>
      </p:sp>
    </p:spTree>
    <p:extLst>
      <p:ext uri="{BB962C8B-B14F-4D97-AF65-F5344CB8AC3E}">
        <p14:creationId xmlns:p14="http://schemas.microsoft.com/office/powerpoint/2010/main" val="860338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88C40-4580-9D4E-ACC8-F285EFF8887F}"/>
              </a:ext>
            </a:extLst>
          </p:cNvPr>
          <p:cNvSpPr>
            <a:spLocks noGrp="1"/>
          </p:cNvSpPr>
          <p:nvPr>
            <p:ph type="title"/>
          </p:nvPr>
        </p:nvSpPr>
        <p:spPr/>
        <p:txBody>
          <a:bodyPr/>
          <a:lstStyle/>
          <a:p>
            <a:pPr algn="ctr"/>
            <a:r>
              <a:rPr lang="en-US" dirty="0"/>
              <a:t>Attitude Changes </a:t>
            </a:r>
          </a:p>
        </p:txBody>
      </p:sp>
      <p:pic>
        <p:nvPicPr>
          <p:cNvPr id="1026" name="Picture 2">
            <a:extLst>
              <a:ext uri="{FF2B5EF4-FFF2-40B4-BE49-F238E27FC236}">
                <a16:creationId xmlns:a16="http://schemas.microsoft.com/office/drawing/2014/main" id="{5589AA2E-1084-5641-BA09-503FA6079C4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6762" y="2097088"/>
            <a:ext cx="8115299" cy="3043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4498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7B0EC-D7C8-1B49-BEFB-3271556B6C81}"/>
              </a:ext>
            </a:extLst>
          </p:cNvPr>
          <p:cNvSpPr>
            <a:spLocks noGrp="1"/>
          </p:cNvSpPr>
          <p:nvPr>
            <p:ph type="title"/>
          </p:nvPr>
        </p:nvSpPr>
        <p:spPr>
          <a:xfrm>
            <a:off x="1141413" y="618518"/>
            <a:ext cx="9905998" cy="967395"/>
          </a:xfrm>
        </p:spPr>
        <p:txBody>
          <a:bodyPr>
            <a:normAutofit/>
          </a:bodyPr>
          <a:lstStyle/>
          <a:p>
            <a:pPr algn="ctr"/>
            <a:r>
              <a:rPr lang="en-US" sz="2400" dirty="0">
                <a:latin typeface="Helvetica" pitchFamily="2" charset="0"/>
              </a:rPr>
              <a:t>Cognitive Dissonance  </a:t>
            </a:r>
          </a:p>
        </p:txBody>
      </p:sp>
      <p:sp>
        <p:nvSpPr>
          <p:cNvPr id="3" name="Content Placeholder 2">
            <a:extLst>
              <a:ext uri="{FF2B5EF4-FFF2-40B4-BE49-F238E27FC236}">
                <a16:creationId xmlns:a16="http://schemas.microsoft.com/office/drawing/2014/main" id="{F6E0EAD8-146C-E04C-9C66-F2FAD2A418EE}"/>
              </a:ext>
            </a:extLst>
          </p:cNvPr>
          <p:cNvSpPr>
            <a:spLocks noGrp="1"/>
          </p:cNvSpPr>
          <p:nvPr>
            <p:ph idx="1"/>
          </p:nvPr>
        </p:nvSpPr>
        <p:spPr/>
        <p:txBody>
          <a:bodyPr>
            <a:normAutofit fontScale="40000" lnSpcReduction="20000"/>
          </a:bodyPr>
          <a:lstStyle/>
          <a:p>
            <a:pPr marL="0" indent="0">
              <a:buNone/>
            </a:pPr>
            <a:r>
              <a:rPr lang="en-US" sz="5100" dirty="0">
                <a:latin typeface="Helvetica" pitchFamily="2" charset="0"/>
              </a:rPr>
              <a:t> 1. </a:t>
            </a:r>
            <a:r>
              <a:rPr lang="en-US" sz="6000" dirty="0">
                <a:latin typeface="Helvetica" pitchFamily="2" charset="0"/>
              </a:rPr>
              <a:t>Initial Attitude  </a:t>
            </a:r>
            <a:r>
              <a:rPr lang="en-US" sz="5100" dirty="0">
                <a:latin typeface="Helvetica" pitchFamily="2" charset="0"/>
              </a:rPr>
              <a:t>						</a:t>
            </a:r>
          </a:p>
          <a:p>
            <a:pPr marL="0" indent="0">
              <a:buNone/>
            </a:pPr>
            <a:r>
              <a:rPr lang="en-US" sz="9800" b="1" dirty="0">
                <a:latin typeface="Helvetica" pitchFamily="2" charset="0"/>
              </a:rPr>
              <a:t>      </a:t>
            </a:r>
          </a:p>
          <a:p>
            <a:pPr marL="0" indent="0">
              <a:buNone/>
            </a:pPr>
            <a:r>
              <a:rPr lang="en-US" sz="5100" dirty="0">
                <a:latin typeface="Helvetica" pitchFamily="2" charset="0"/>
              </a:rPr>
              <a:t>2. </a:t>
            </a:r>
            <a:r>
              <a:rPr lang="en-US" sz="6000" dirty="0">
                <a:latin typeface="Helvetica" pitchFamily="2" charset="0"/>
              </a:rPr>
              <a:t>Counter attitudinal Behavior</a:t>
            </a:r>
            <a:r>
              <a:rPr lang="en-US" sz="5100" dirty="0">
                <a:latin typeface="Helvetica" pitchFamily="2" charset="0"/>
              </a:rPr>
              <a:t>		</a:t>
            </a:r>
            <a:r>
              <a:rPr lang="en-US" sz="5400" b="1" dirty="0">
                <a:latin typeface="Helvetica" pitchFamily="2" charset="0"/>
              </a:rPr>
              <a:t>	</a:t>
            </a:r>
            <a:r>
              <a:rPr lang="en-US" sz="6700" dirty="0">
                <a:latin typeface="Helvetica" pitchFamily="2" charset="0"/>
              </a:rPr>
              <a:t> Attitude Change </a:t>
            </a:r>
          </a:p>
          <a:p>
            <a:pPr marL="0" indent="0">
              <a:buNone/>
            </a:pPr>
            <a:r>
              <a:rPr lang="en-US" sz="9600" b="1" dirty="0">
                <a:latin typeface="Helvetica" pitchFamily="2" charset="0"/>
              </a:rPr>
              <a:t>      </a:t>
            </a:r>
            <a:endParaRPr lang="en-US" sz="10000" b="1" dirty="0">
              <a:latin typeface="Helvetica" pitchFamily="2" charset="0"/>
            </a:endParaRPr>
          </a:p>
          <a:p>
            <a:pPr marL="0" indent="0">
              <a:buNone/>
            </a:pPr>
            <a:r>
              <a:rPr lang="en-US" sz="6000" dirty="0">
                <a:latin typeface="Helvetica" pitchFamily="2" charset="0"/>
              </a:rPr>
              <a:t>3. Dissonance</a:t>
            </a:r>
          </a:p>
          <a:p>
            <a:pPr marL="0" indent="0" algn="r">
              <a:buNone/>
            </a:pPr>
            <a:r>
              <a:rPr lang="en-US" sz="3400" dirty="0">
                <a:latin typeface="Helvetica" pitchFamily="2" charset="0"/>
              </a:rPr>
              <a:t>				</a:t>
            </a:r>
          </a:p>
        </p:txBody>
      </p:sp>
      <p:sp>
        <p:nvSpPr>
          <p:cNvPr id="17" name="Right Brace 16">
            <a:extLst>
              <a:ext uri="{FF2B5EF4-FFF2-40B4-BE49-F238E27FC236}">
                <a16:creationId xmlns:a16="http://schemas.microsoft.com/office/drawing/2014/main" id="{87BFD898-B319-104A-B03F-2CFC842007A6}"/>
              </a:ext>
            </a:extLst>
          </p:cNvPr>
          <p:cNvSpPr/>
          <p:nvPr/>
        </p:nvSpPr>
        <p:spPr>
          <a:xfrm>
            <a:off x="5827711" y="2571750"/>
            <a:ext cx="266700" cy="2528888"/>
          </a:xfrm>
          <a:prstGeom prst="rightBrace">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4129017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00571-C9D8-EA43-8150-E0E21B8B5B2C}"/>
              </a:ext>
            </a:extLst>
          </p:cNvPr>
          <p:cNvSpPr>
            <a:spLocks noGrp="1"/>
          </p:cNvSpPr>
          <p:nvPr>
            <p:ph type="title"/>
          </p:nvPr>
        </p:nvSpPr>
        <p:spPr>
          <a:xfrm>
            <a:off x="1143001" y="2447319"/>
            <a:ext cx="9905998" cy="1478570"/>
          </a:xfrm>
        </p:spPr>
        <p:txBody>
          <a:bodyPr/>
          <a:lstStyle/>
          <a:p>
            <a:pPr algn="ctr"/>
            <a:r>
              <a:rPr lang="en-US" dirty="0"/>
              <a:t>Sequential Request Strategies </a:t>
            </a:r>
          </a:p>
        </p:txBody>
      </p:sp>
    </p:spTree>
    <p:extLst>
      <p:ext uri="{BB962C8B-B14F-4D97-AF65-F5344CB8AC3E}">
        <p14:creationId xmlns:p14="http://schemas.microsoft.com/office/powerpoint/2010/main" val="1991762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3068F-66D8-9C41-83AD-F8A3AEB77529}"/>
              </a:ext>
            </a:extLst>
          </p:cNvPr>
          <p:cNvSpPr>
            <a:spLocks noGrp="1"/>
          </p:cNvSpPr>
          <p:nvPr>
            <p:ph type="title"/>
          </p:nvPr>
        </p:nvSpPr>
        <p:spPr/>
        <p:txBody>
          <a:bodyPr>
            <a:normAutofit/>
          </a:bodyPr>
          <a:lstStyle/>
          <a:p>
            <a:pPr algn="ctr"/>
            <a:r>
              <a:rPr lang="en-US" sz="4000" dirty="0"/>
              <a:t>Foot In the door Technique </a:t>
            </a:r>
          </a:p>
        </p:txBody>
      </p:sp>
      <p:cxnSp>
        <p:nvCxnSpPr>
          <p:cNvPr id="5" name="Straight Arrow Connector 4">
            <a:extLst>
              <a:ext uri="{FF2B5EF4-FFF2-40B4-BE49-F238E27FC236}">
                <a16:creationId xmlns:a16="http://schemas.microsoft.com/office/drawing/2014/main" id="{C8E607F7-B19E-6642-8F2A-B21D8FDD3A0F}"/>
              </a:ext>
            </a:extLst>
          </p:cNvPr>
          <p:cNvCxnSpPr>
            <a:cxnSpLocks/>
          </p:cNvCxnSpPr>
          <p:nvPr/>
        </p:nvCxnSpPr>
        <p:spPr>
          <a:xfrm>
            <a:off x="3600450" y="5658384"/>
            <a:ext cx="9144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293221B3-E03A-6C46-8D7D-971E5A752B68}"/>
              </a:ext>
            </a:extLst>
          </p:cNvPr>
          <p:cNvCxnSpPr>
            <a:cxnSpLocks/>
          </p:cNvCxnSpPr>
          <p:nvPr/>
        </p:nvCxnSpPr>
        <p:spPr>
          <a:xfrm>
            <a:off x="6681786" y="5671333"/>
            <a:ext cx="790576"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2050" name="Picture 2" descr="Use Foot-in-the-Door Phenomenon to Engage Your Tribe | by Daniel Ndukwu |  Marketing And Growth Hacking">
            <a:extLst>
              <a:ext uri="{FF2B5EF4-FFF2-40B4-BE49-F238E27FC236}">
                <a16:creationId xmlns:a16="http://schemas.microsoft.com/office/drawing/2014/main" id="{598422A3-F0A9-8F42-BD09-8430091414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792" y="2278858"/>
            <a:ext cx="6846093" cy="2738437"/>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D025F736-8B87-864F-9743-63C77B74AE01}"/>
              </a:ext>
            </a:extLst>
          </p:cNvPr>
          <p:cNvSpPr txBox="1"/>
          <p:nvPr/>
        </p:nvSpPr>
        <p:spPr>
          <a:xfrm>
            <a:off x="866530" y="5409723"/>
            <a:ext cx="2622834" cy="523220"/>
          </a:xfrm>
          <a:prstGeom prst="rect">
            <a:avLst/>
          </a:prstGeom>
          <a:noFill/>
        </p:spPr>
        <p:txBody>
          <a:bodyPr wrap="none" rtlCol="0">
            <a:spAutoFit/>
          </a:bodyPr>
          <a:lstStyle/>
          <a:p>
            <a:r>
              <a:rPr lang="en-US" sz="2800" dirty="0">
                <a:latin typeface="Helvetica" pitchFamily="2" charset="0"/>
              </a:rPr>
              <a:t>Small Request </a:t>
            </a:r>
          </a:p>
        </p:txBody>
      </p:sp>
      <p:sp>
        <p:nvSpPr>
          <p:cNvPr id="11" name="TextBox 10">
            <a:extLst>
              <a:ext uri="{FF2B5EF4-FFF2-40B4-BE49-F238E27FC236}">
                <a16:creationId xmlns:a16="http://schemas.microsoft.com/office/drawing/2014/main" id="{2668811E-9A6B-1E42-AC29-6C9F7EBCBE16}"/>
              </a:ext>
            </a:extLst>
          </p:cNvPr>
          <p:cNvSpPr txBox="1"/>
          <p:nvPr/>
        </p:nvSpPr>
        <p:spPr>
          <a:xfrm>
            <a:off x="4619568" y="5409723"/>
            <a:ext cx="1944763" cy="523220"/>
          </a:xfrm>
          <a:prstGeom prst="rect">
            <a:avLst/>
          </a:prstGeom>
          <a:noFill/>
        </p:spPr>
        <p:txBody>
          <a:bodyPr wrap="none" rtlCol="0">
            <a:spAutoFit/>
          </a:bodyPr>
          <a:lstStyle/>
          <a:p>
            <a:r>
              <a:rPr lang="en-US" sz="2800" dirty="0">
                <a:latin typeface="Helvetica" pitchFamily="2" charset="0"/>
              </a:rPr>
              <a:t>Agreement</a:t>
            </a:r>
          </a:p>
        </p:txBody>
      </p:sp>
      <p:sp>
        <p:nvSpPr>
          <p:cNvPr id="12" name="TextBox 11">
            <a:extLst>
              <a:ext uri="{FF2B5EF4-FFF2-40B4-BE49-F238E27FC236}">
                <a16:creationId xmlns:a16="http://schemas.microsoft.com/office/drawing/2014/main" id="{6C45D843-FC57-0B49-91C9-5AAB201F11D4}"/>
              </a:ext>
            </a:extLst>
          </p:cNvPr>
          <p:cNvSpPr txBox="1"/>
          <p:nvPr/>
        </p:nvSpPr>
        <p:spPr>
          <a:xfrm>
            <a:off x="7694535" y="5409723"/>
            <a:ext cx="3282293" cy="523220"/>
          </a:xfrm>
          <a:prstGeom prst="rect">
            <a:avLst/>
          </a:prstGeom>
          <a:noFill/>
        </p:spPr>
        <p:txBody>
          <a:bodyPr wrap="square" rtlCol="0">
            <a:spAutoFit/>
          </a:bodyPr>
          <a:lstStyle/>
          <a:p>
            <a:r>
              <a:rPr lang="en-US" sz="2800" dirty="0">
                <a:latin typeface="Helvetica" pitchFamily="2" charset="0"/>
              </a:rPr>
              <a:t>Large Request</a:t>
            </a:r>
          </a:p>
        </p:txBody>
      </p:sp>
    </p:spTree>
    <p:extLst>
      <p:ext uri="{BB962C8B-B14F-4D97-AF65-F5344CB8AC3E}">
        <p14:creationId xmlns:p14="http://schemas.microsoft.com/office/powerpoint/2010/main" val="878373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endCondLst>
                                    <p:cond evt="onNext" delay="0">
                                      <p:tgtEl>
                                        <p:sldTgt/>
                                      </p:tgtEl>
                                    </p:cond>
                                  </p:endCondLst>
                                  <p:childTnLst>
                                    <p:set>
                                      <p:cBhvr>
                                        <p:cTn id="6" dur="indefinite"/>
                                        <p:tgtEl>
                                          <p:spTgt spid="10"/>
                                        </p:tgtEl>
                                        <p:attrNameLst>
                                          <p:attrName>style.opacity</p:attrName>
                                        </p:attrNameLst>
                                      </p:cBhvr>
                                      <p:to>
                                        <p:strVal val="0.5"/>
                                      </p:to>
                                    </p:set>
                                    <p:animEffect filter="image" prLst="opacity: 0.5">
                                      <p:cBhvr rctx="IE">
                                        <p:cTn id="7" dur="indefinite"/>
                                        <p:tgtEl>
                                          <p:spTgt spid="10"/>
                                        </p:tgtEl>
                                      </p:cBhvr>
                                    </p:animEffect>
                                  </p:childTnLst>
                                </p:cTn>
                              </p:par>
                              <p:par>
                                <p:cTn id="8" presetID="9" presetClass="emph" presetSubtype="0" nodeType="withEffect">
                                  <p:stCondLst>
                                    <p:cond delay="0"/>
                                  </p:stCondLst>
                                  <p:endCondLst>
                                    <p:cond evt="onNext" delay="0">
                                      <p:tgtEl>
                                        <p:sldTgt/>
                                      </p:tgtEl>
                                    </p:cond>
                                  </p:endCondLst>
                                  <p:childTnLst>
                                    <p:set>
                                      <p:cBhvr>
                                        <p:cTn id="9" dur="indefinite"/>
                                        <p:tgtEl>
                                          <p:spTgt spid="5"/>
                                        </p:tgtEl>
                                        <p:attrNameLst>
                                          <p:attrName>style.opacity</p:attrName>
                                        </p:attrNameLst>
                                      </p:cBhvr>
                                      <p:to>
                                        <p:strVal val="0.5"/>
                                      </p:to>
                                    </p:set>
                                    <p:animEffect filter="image" prLst="opacity: 0.5">
                                      <p:cBhvr rctx="IE">
                                        <p:cTn id="10" dur="indefinite"/>
                                        <p:tgtEl>
                                          <p:spTgt spid="5"/>
                                        </p:tgtEl>
                                      </p:cBhvr>
                                    </p:animEffect>
                                  </p:childTnLst>
                                </p:cTn>
                              </p:par>
                              <p:par>
                                <p:cTn id="11" presetID="9" presetClass="emph" presetSubtype="0" grpId="0" nodeType="withEffect">
                                  <p:stCondLst>
                                    <p:cond delay="0"/>
                                  </p:stCondLst>
                                  <p:endCondLst>
                                    <p:cond evt="onNext" delay="0">
                                      <p:tgtEl>
                                        <p:sldTgt/>
                                      </p:tgtEl>
                                    </p:cond>
                                  </p:endCondLst>
                                  <p:childTnLst>
                                    <p:set>
                                      <p:cBhvr>
                                        <p:cTn id="12" dur="indefinite"/>
                                        <p:tgtEl>
                                          <p:spTgt spid="11"/>
                                        </p:tgtEl>
                                        <p:attrNameLst>
                                          <p:attrName>style.opacity</p:attrName>
                                        </p:attrNameLst>
                                      </p:cBhvr>
                                      <p:to>
                                        <p:strVal val="0.5"/>
                                      </p:to>
                                    </p:set>
                                    <p:animEffect filter="image" prLst="opacity: 0.5">
                                      <p:cBhvr rctx="IE">
                                        <p:cTn id="13" dur="indefinite"/>
                                        <p:tgtEl>
                                          <p:spTgt spid="11"/>
                                        </p:tgtEl>
                                      </p:cBhvr>
                                    </p:animEffect>
                                  </p:childTnLst>
                                </p:cTn>
                              </p:par>
                              <p:par>
                                <p:cTn id="14" presetID="9" presetClass="emph" presetSubtype="0" nodeType="withEffect">
                                  <p:stCondLst>
                                    <p:cond delay="0"/>
                                  </p:stCondLst>
                                  <p:endCondLst>
                                    <p:cond evt="onNext" delay="0">
                                      <p:tgtEl>
                                        <p:sldTgt/>
                                      </p:tgtEl>
                                    </p:cond>
                                  </p:endCondLst>
                                  <p:childTnLst>
                                    <p:set>
                                      <p:cBhvr>
                                        <p:cTn id="15" dur="indefinite"/>
                                        <p:tgtEl>
                                          <p:spTgt spid="6"/>
                                        </p:tgtEl>
                                        <p:attrNameLst>
                                          <p:attrName>style.opacity</p:attrName>
                                        </p:attrNameLst>
                                      </p:cBhvr>
                                      <p:to>
                                        <p:strVal val="0.5"/>
                                      </p:to>
                                    </p:set>
                                    <p:animEffect filter="image" prLst="opacity: 0.5">
                                      <p:cBhvr rctx="IE">
                                        <p:cTn id="16" dur="indefinite"/>
                                        <p:tgtEl>
                                          <p:spTgt spid="6"/>
                                        </p:tgtEl>
                                      </p:cBhvr>
                                    </p:animEffect>
                                  </p:childTnLst>
                                </p:cTn>
                              </p:par>
                              <p:par>
                                <p:cTn id="17" presetID="9" presetClass="emph" presetSubtype="0" grpId="0" nodeType="withEffect">
                                  <p:stCondLst>
                                    <p:cond delay="0"/>
                                  </p:stCondLst>
                                  <p:endCondLst>
                                    <p:cond evt="onNext" delay="0">
                                      <p:tgtEl>
                                        <p:sldTgt/>
                                      </p:tgtEl>
                                    </p:cond>
                                  </p:endCondLst>
                                  <p:childTnLst>
                                    <p:set>
                                      <p:cBhvr>
                                        <p:cTn id="18" dur="indefinite"/>
                                        <p:tgtEl>
                                          <p:spTgt spid="12"/>
                                        </p:tgtEl>
                                        <p:attrNameLst>
                                          <p:attrName>style.opacity</p:attrName>
                                        </p:attrNameLst>
                                      </p:cBhvr>
                                      <p:to>
                                        <p:strVal val="0.5"/>
                                      </p:to>
                                    </p:set>
                                    <p:animEffect filter="image" prLst="opacity: 0.5">
                                      <p:cBhvr rctx="IE">
                                        <p:cTn id="19" dur="indefinite"/>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mph" presetSubtype="0" grpId="1" nodeType="clickEffect">
                                  <p:stCondLst>
                                    <p:cond delay="0"/>
                                  </p:stCondLst>
                                  <p:endCondLst>
                                    <p:cond evt="onNext" delay="0">
                                      <p:tgtEl>
                                        <p:sldTgt/>
                                      </p:tgtEl>
                                    </p:cond>
                                  </p:endCondLst>
                                  <p:childTnLst>
                                    <p:set>
                                      <p:cBhvr>
                                        <p:cTn id="23" dur="indefinite"/>
                                        <p:tgtEl>
                                          <p:spTgt spid="11"/>
                                        </p:tgtEl>
                                        <p:attrNameLst>
                                          <p:attrName>style.opacity</p:attrName>
                                        </p:attrNameLst>
                                      </p:cBhvr>
                                      <p:to>
                                        <p:strVal val="0.5"/>
                                      </p:to>
                                    </p:set>
                                    <p:animEffect filter="image" prLst="opacity: 0.5">
                                      <p:cBhvr rctx="IE">
                                        <p:cTn id="24" dur="indefinite"/>
                                        <p:tgtEl>
                                          <p:spTgt spid="11"/>
                                        </p:tgtEl>
                                      </p:cBhvr>
                                    </p:animEffect>
                                  </p:childTnLst>
                                </p:cTn>
                              </p:par>
                              <p:par>
                                <p:cTn id="25" presetID="9" presetClass="emph" presetSubtype="0" nodeType="withEffect">
                                  <p:stCondLst>
                                    <p:cond delay="0"/>
                                  </p:stCondLst>
                                  <p:endCondLst>
                                    <p:cond evt="onNext" delay="0">
                                      <p:tgtEl>
                                        <p:sldTgt/>
                                      </p:tgtEl>
                                    </p:cond>
                                  </p:endCondLst>
                                  <p:childTnLst>
                                    <p:set>
                                      <p:cBhvr>
                                        <p:cTn id="26" dur="indefinite"/>
                                        <p:tgtEl>
                                          <p:spTgt spid="6"/>
                                        </p:tgtEl>
                                        <p:attrNameLst>
                                          <p:attrName>style.opacity</p:attrName>
                                        </p:attrNameLst>
                                      </p:cBhvr>
                                      <p:to>
                                        <p:strVal val="0.5"/>
                                      </p:to>
                                    </p:set>
                                    <p:animEffect filter="image" prLst="opacity: 0.5">
                                      <p:cBhvr rctx="IE">
                                        <p:cTn id="27" dur="indefinite"/>
                                        <p:tgtEl>
                                          <p:spTgt spid="6"/>
                                        </p:tgtEl>
                                      </p:cBhvr>
                                    </p:animEffect>
                                  </p:childTnLst>
                                </p:cTn>
                              </p:par>
                              <p:par>
                                <p:cTn id="28" presetID="9" presetClass="emph" presetSubtype="0" grpId="1" nodeType="withEffect">
                                  <p:stCondLst>
                                    <p:cond delay="0"/>
                                  </p:stCondLst>
                                  <p:endCondLst>
                                    <p:cond evt="onNext" delay="0">
                                      <p:tgtEl>
                                        <p:sldTgt/>
                                      </p:tgtEl>
                                    </p:cond>
                                  </p:endCondLst>
                                  <p:childTnLst>
                                    <p:set>
                                      <p:cBhvr>
                                        <p:cTn id="29" dur="indefinite"/>
                                        <p:tgtEl>
                                          <p:spTgt spid="12"/>
                                        </p:tgtEl>
                                        <p:attrNameLst>
                                          <p:attrName>style.opacity</p:attrName>
                                        </p:attrNameLst>
                                      </p:cBhvr>
                                      <p:to>
                                        <p:strVal val="0.5"/>
                                      </p:to>
                                    </p:set>
                                    <p:animEffect filter="image" prLst="opacity: 0.5">
                                      <p:cBhvr rctx="IE">
                                        <p:cTn id="30" dur="indefinite"/>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mph" presetSubtype="0" grpId="2" nodeType="clickEffect">
                                  <p:stCondLst>
                                    <p:cond delay="0"/>
                                  </p:stCondLst>
                                  <p:endCondLst>
                                    <p:cond evt="onNext" delay="0">
                                      <p:tgtEl>
                                        <p:sldTgt/>
                                      </p:tgtEl>
                                    </p:cond>
                                  </p:endCondLst>
                                  <p:childTnLst>
                                    <p:set>
                                      <p:cBhvr>
                                        <p:cTn id="34" dur="indefinite"/>
                                        <p:tgtEl>
                                          <p:spTgt spid="12"/>
                                        </p:tgtEl>
                                        <p:attrNameLst>
                                          <p:attrName>style.opacity</p:attrName>
                                        </p:attrNameLst>
                                      </p:cBhvr>
                                      <p:to>
                                        <p:strVal val="0.5"/>
                                      </p:to>
                                    </p:set>
                                    <p:animEffect filter="image" prLst="opacity: 0.5">
                                      <p:cBhvr rctx="IE">
                                        <p:cTn id="35" dur="indefinite"/>
                                        <p:tgtEl>
                                          <p:spTgt spid="12"/>
                                        </p:tgtEl>
                                      </p:cBhvr>
                                    </p:animEffect>
                                  </p:childTnLst>
                                </p:cTn>
                              </p:par>
                              <p:par>
                                <p:cTn id="36" presetID="9" presetClass="emph" presetSubtype="0" nodeType="withEffect">
                                  <p:stCondLst>
                                    <p:cond delay="0"/>
                                  </p:stCondLst>
                                  <p:endCondLst>
                                    <p:cond evt="onNext" delay="0">
                                      <p:tgtEl>
                                        <p:sldTgt/>
                                      </p:tgtEl>
                                    </p:cond>
                                  </p:endCondLst>
                                  <p:childTnLst>
                                    <p:set>
                                      <p:cBhvr>
                                        <p:cTn id="37" dur="indefinite"/>
                                        <p:tgtEl>
                                          <p:spTgt spid="5"/>
                                        </p:tgtEl>
                                        <p:attrNameLst>
                                          <p:attrName>style.opacity</p:attrName>
                                        </p:attrNameLst>
                                      </p:cBhvr>
                                      <p:to>
                                        <p:strVal val="0.5"/>
                                      </p:to>
                                    </p:set>
                                    <p:animEffect filter="image" prLst="opacity: 0.5">
                                      <p:cBhvr rctx="IE">
                                        <p:cTn id="38" dur="indefinite"/>
                                        <p:tgtEl>
                                          <p:spTgt spid="5"/>
                                        </p:tgtEl>
                                      </p:cBhvr>
                                    </p:animEffect>
                                  </p:childTnLst>
                                </p:cTn>
                              </p:par>
                              <p:par>
                                <p:cTn id="39" presetID="9" presetClass="emph" presetSubtype="0" grpId="1" nodeType="withEffect">
                                  <p:stCondLst>
                                    <p:cond delay="0"/>
                                  </p:stCondLst>
                                  <p:endCondLst>
                                    <p:cond evt="onNext" delay="0">
                                      <p:tgtEl>
                                        <p:sldTgt/>
                                      </p:tgtEl>
                                    </p:cond>
                                  </p:endCondLst>
                                  <p:childTnLst>
                                    <p:set>
                                      <p:cBhvr>
                                        <p:cTn id="40" dur="indefinite"/>
                                        <p:tgtEl>
                                          <p:spTgt spid="10"/>
                                        </p:tgtEl>
                                        <p:attrNameLst>
                                          <p:attrName>style.opacity</p:attrName>
                                        </p:attrNameLst>
                                      </p:cBhvr>
                                      <p:to>
                                        <p:strVal val="0.5"/>
                                      </p:to>
                                    </p:set>
                                    <p:animEffect filter="image" prLst="opacity: 0.5">
                                      <p:cBhvr rctx="IE">
                                        <p:cTn id="41" dur="indefinite"/>
                                        <p:tgtEl>
                                          <p:spTgt spid="10"/>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mph" presetSubtype="0" grpId="2" nodeType="clickEffect">
                                  <p:stCondLst>
                                    <p:cond delay="0"/>
                                  </p:stCondLst>
                                  <p:childTnLst>
                                    <p:set>
                                      <p:cBhvr>
                                        <p:cTn id="45" dur="indefinite"/>
                                        <p:tgtEl>
                                          <p:spTgt spid="11"/>
                                        </p:tgtEl>
                                        <p:attrNameLst>
                                          <p:attrName>style.opacity</p:attrName>
                                        </p:attrNameLst>
                                      </p:cBhvr>
                                      <p:to>
                                        <p:strVal val="0.5"/>
                                      </p:to>
                                    </p:set>
                                    <p:animEffect filter="image" prLst="opacity: 0.5">
                                      <p:cBhvr rctx="IE">
                                        <p:cTn id="46" dur="indefinite"/>
                                        <p:tgtEl>
                                          <p:spTgt spid="11"/>
                                        </p:tgtEl>
                                      </p:cBhvr>
                                    </p:animEffect>
                                  </p:childTnLst>
                                </p:cTn>
                              </p:par>
                              <p:par>
                                <p:cTn id="47" presetID="9" presetClass="emph" presetSubtype="0" nodeType="withEffect">
                                  <p:stCondLst>
                                    <p:cond delay="0"/>
                                  </p:stCondLst>
                                  <p:childTnLst>
                                    <p:set>
                                      <p:cBhvr>
                                        <p:cTn id="48" dur="indefinite"/>
                                        <p:tgtEl>
                                          <p:spTgt spid="6"/>
                                        </p:tgtEl>
                                        <p:attrNameLst>
                                          <p:attrName>style.opacity</p:attrName>
                                        </p:attrNameLst>
                                      </p:cBhvr>
                                      <p:to>
                                        <p:strVal val="0.5"/>
                                      </p:to>
                                    </p:set>
                                    <p:animEffect filter="image" prLst="opacity: 0.5">
                                      <p:cBhvr rctx="IE">
                                        <p:cTn id="49" dur="indefinite"/>
                                        <p:tgtEl>
                                          <p:spTgt spid="6"/>
                                        </p:tgtEl>
                                      </p:cBhvr>
                                    </p:animEffect>
                                  </p:childTnLst>
                                </p:cTn>
                              </p:par>
                              <p:par>
                                <p:cTn id="50" presetID="9" presetClass="emph" presetSubtype="0" nodeType="withEffect">
                                  <p:stCondLst>
                                    <p:cond delay="0"/>
                                  </p:stCondLst>
                                  <p:childTnLst>
                                    <p:set>
                                      <p:cBhvr>
                                        <p:cTn id="51" dur="indefinite"/>
                                        <p:tgtEl>
                                          <p:spTgt spid="5"/>
                                        </p:tgtEl>
                                        <p:attrNameLst>
                                          <p:attrName>style.opacity</p:attrName>
                                        </p:attrNameLst>
                                      </p:cBhvr>
                                      <p:to>
                                        <p:strVal val="0.5"/>
                                      </p:to>
                                    </p:set>
                                    <p:animEffect filter="image" prLst="opacity: 0.5">
                                      <p:cBhvr rctx="IE">
                                        <p:cTn id="52" dur="indefinite"/>
                                        <p:tgtEl>
                                          <p:spTgt spid="5"/>
                                        </p:tgtEl>
                                      </p:cBhvr>
                                    </p:animEffect>
                                  </p:childTnLst>
                                </p:cTn>
                              </p:par>
                              <p:par>
                                <p:cTn id="53" presetID="9" presetClass="emph" presetSubtype="0" grpId="2" nodeType="withEffect">
                                  <p:stCondLst>
                                    <p:cond delay="0"/>
                                  </p:stCondLst>
                                  <p:childTnLst>
                                    <p:set>
                                      <p:cBhvr>
                                        <p:cTn id="54" dur="indefinite"/>
                                        <p:tgtEl>
                                          <p:spTgt spid="10"/>
                                        </p:tgtEl>
                                        <p:attrNameLst>
                                          <p:attrName>style.opacity</p:attrName>
                                        </p:attrNameLst>
                                      </p:cBhvr>
                                      <p:to>
                                        <p:strVal val="0.5"/>
                                      </p:to>
                                    </p:set>
                                    <p:animEffect filter="image" prLst="opacity: 0.5">
                                      <p:cBhvr rctx="IE">
                                        <p:cTn id="55" dur="indefinite"/>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10" grpId="2"/>
      <p:bldP spid="11" grpId="0"/>
      <p:bldP spid="11" grpId="1"/>
      <p:bldP spid="11" grpId="2"/>
      <p:bldP spid="12" grpId="0"/>
      <p:bldP spid="12" grpId="1"/>
      <p:bldP spid="12" grpId="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51C06-9FD9-8C47-9CCB-105442B9235C}"/>
              </a:ext>
            </a:extLst>
          </p:cNvPr>
          <p:cNvSpPr>
            <a:spLocks noGrp="1"/>
          </p:cNvSpPr>
          <p:nvPr>
            <p:ph type="title"/>
          </p:nvPr>
        </p:nvSpPr>
        <p:spPr>
          <a:xfrm>
            <a:off x="1284288" y="310908"/>
            <a:ext cx="9905998" cy="1478570"/>
          </a:xfrm>
        </p:spPr>
        <p:txBody>
          <a:bodyPr/>
          <a:lstStyle/>
          <a:p>
            <a:r>
              <a:rPr lang="en-US" dirty="0"/>
              <a:t>Low Balling</a:t>
            </a:r>
          </a:p>
        </p:txBody>
      </p:sp>
      <p:cxnSp>
        <p:nvCxnSpPr>
          <p:cNvPr id="4" name="Straight Arrow Connector 3">
            <a:extLst>
              <a:ext uri="{FF2B5EF4-FFF2-40B4-BE49-F238E27FC236}">
                <a16:creationId xmlns:a16="http://schemas.microsoft.com/office/drawing/2014/main" id="{B42EE779-E42C-E04F-A6AA-8DB8EAAAE458}"/>
              </a:ext>
            </a:extLst>
          </p:cNvPr>
          <p:cNvCxnSpPr>
            <a:cxnSpLocks/>
          </p:cNvCxnSpPr>
          <p:nvPr/>
        </p:nvCxnSpPr>
        <p:spPr>
          <a:xfrm>
            <a:off x="2528887" y="2680160"/>
            <a:ext cx="0" cy="74884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30B1B7E3-7D32-0640-8887-904D172734E5}"/>
              </a:ext>
            </a:extLst>
          </p:cNvPr>
          <p:cNvCxnSpPr>
            <a:cxnSpLocks/>
          </p:cNvCxnSpPr>
          <p:nvPr/>
        </p:nvCxnSpPr>
        <p:spPr>
          <a:xfrm>
            <a:off x="2528887" y="4432421"/>
            <a:ext cx="0" cy="88252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5D8EF7BD-2CCF-1749-88FD-7CFAC5C22845}"/>
              </a:ext>
            </a:extLst>
          </p:cNvPr>
          <p:cNvPicPr>
            <a:picLocks noChangeAspect="1"/>
          </p:cNvPicPr>
          <p:nvPr/>
        </p:nvPicPr>
        <p:blipFill>
          <a:blip r:embed="rId3"/>
          <a:stretch>
            <a:fillRect/>
          </a:stretch>
        </p:blipFill>
        <p:spPr>
          <a:xfrm>
            <a:off x="5762028" y="758498"/>
            <a:ext cx="4724400" cy="5346995"/>
          </a:xfrm>
          <a:prstGeom prst="rect">
            <a:avLst/>
          </a:prstGeom>
        </p:spPr>
      </p:pic>
      <p:sp>
        <p:nvSpPr>
          <p:cNvPr id="7" name="TextBox 6">
            <a:extLst>
              <a:ext uri="{FF2B5EF4-FFF2-40B4-BE49-F238E27FC236}">
                <a16:creationId xmlns:a16="http://schemas.microsoft.com/office/drawing/2014/main" id="{F2B02746-90A0-0B4D-8F3A-3FE042D71968}"/>
              </a:ext>
            </a:extLst>
          </p:cNvPr>
          <p:cNvSpPr txBox="1"/>
          <p:nvPr/>
        </p:nvSpPr>
        <p:spPr>
          <a:xfrm>
            <a:off x="1885666" y="1696598"/>
            <a:ext cx="1286442" cy="800219"/>
          </a:xfrm>
          <a:prstGeom prst="rect">
            <a:avLst/>
          </a:prstGeom>
          <a:noFill/>
        </p:spPr>
        <p:txBody>
          <a:bodyPr wrap="none" rtlCol="0">
            <a:spAutoFit/>
          </a:bodyPr>
          <a:lstStyle/>
          <a:p>
            <a:endParaRPr lang="en-US" dirty="0"/>
          </a:p>
          <a:p>
            <a:r>
              <a:rPr lang="en-US" sz="2800" dirty="0"/>
              <a:t>Request</a:t>
            </a:r>
            <a:endParaRPr lang="en-US" dirty="0"/>
          </a:p>
        </p:txBody>
      </p:sp>
      <p:sp>
        <p:nvSpPr>
          <p:cNvPr id="8" name="TextBox 7">
            <a:extLst>
              <a:ext uri="{FF2B5EF4-FFF2-40B4-BE49-F238E27FC236}">
                <a16:creationId xmlns:a16="http://schemas.microsoft.com/office/drawing/2014/main" id="{20FD3C7D-CC10-A546-BB00-EA37C4A04871}"/>
              </a:ext>
            </a:extLst>
          </p:cNvPr>
          <p:cNvSpPr txBox="1"/>
          <p:nvPr/>
        </p:nvSpPr>
        <p:spPr>
          <a:xfrm>
            <a:off x="1705572" y="3608848"/>
            <a:ext cx="1809151" cy="523220"/>
          </a:xfrm>
          <a:prstGeom prst="rect">
            <a:avLst/>
          </a:prstGeom>
          <a:noFill/>
        </p:spPr>
        <p:txBody>
          <a:bodyPr wrap="square" rtlCol="0">
            <a:spAutoFit/>
          </a:bodyPr>
          <a:lstStyle/>
          <a:p>
            <a:r>
              <a:rPr lang="en-US" sz="2800" dirty="0"/>
              <a:t>Agreement</a:t>
            </a:r>
            <a:endParaRPr lang="en-US" sz="2000" dirty="0"/>
          </a:p>
        </p:txBody>
      </p:sp>
      <p:sp>
        <p:nvSpPr>
          <p:cNvPr id="9" name="TextBox 8">
            <a:extLst>
              <a:ext uri="{FF2B5EF4-FFF2-40B4-BE49-F238E27FC236}">
                <a16:creationId xmlns:a16="http://schemas.microsoft.com/office/drawing/2014/main" id="{8F92F851-759F-E248-A867-E715795064B5}"/>
              </a:ext>
            </a:extLst>
          </p:cNvPr>
          <p:cNvSpPr txBox="1"/>
          <p:nvPr/>
        </p:nvSpPr>
        <p:spPr>
          <a:xfrm>
            <a:off x="1705572" y="5582273"/>
            <a:ext cx="1927131" cy="523220"/>
          </a:xfrm>
          <a:prstGeom prst="rect">
            <a:avLst/>
          </a:prstGeom>
          <a:noFill/>
        </p:spPr>
        <p:txBody>
          <a:bodyPr wrap="none" rtlCol="0">
            <a:spAutoFit/>
          </a:bodyPr>
          <a:lstStyle/>
          <a:p>
            <a:r>
              <a:rPr lang="en-US" sz="2800" dirty="0"/>
              <a:t>Hidden Cost</a:t>
            </a:r>
          </a:p>
        </p:txBody>
      </p:sp>
    </p:spTree>
    <p:extLst>
      <p:ext uri="{BB962C8B-B14F-4D97-AF65-F5344CB8AC3E}">
        <p14:creationId xmlns:p14="http://schemas.microsoft.com/office/powerpoint/2010/main" val="374291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endCondLst>
                                    <p:cond evt="onNext" delay="0">
                                      <p:tgtEl>
                                        <p:sldTgt/>
                                      </p:tgtEl>
                                    </p:cond>
                                  </p:endCondLst>
                                  <p:childTnLst>
                                    <p:set>
                                      <p:cBhvr>
                                        <p:cTn id="6" dur="indefinite"/>
                                        <p:tgtEl>
                                          <p:spTgt spid="7"/>
                                        </p:tgtEl>
                                        <p:attrNameLst>
                                          <p:attrName>style.opacity</p:attrName>
                                        </p:attrNameLst>
                                      </p:cBhvr>
                                      <p:to>
                                        <p:strVal val="0.5"/>
                                      </p:to>
                                    </p:set>
                                    <p:animEffect filter="image" prLst="opacity: 0.5">
                                      <p:cBhvr rctx="IE">
                                        <p:cTn id="7" dur="indefinite"/>
                                        <p:tgtEl>
                                          <p:spTgt spid="7"/>
                                        </p:tgtEl>
                                      </p:cBhvr>
                                    </p:animEffect>
                                  </p:childTnLst>
                                </p:cTn>
                              </p:par>
                              <p:par>
                                <p:cTn id="8" presetID="9" presetClass="emph" presetSubtype="0" grpId="0" nodeType="withEffect">
                                  <p:stCondLst>
                                    <p:cond delay="0"/>
                                  </p:stCondLst>
                                  <p:endCondLst>
                                    <p:cond evt="onNext" delay="0">
                                      <p:tgtEl>
                                        <p:sldTgt/>
                                      </p:tgtEl>
                                    </p:cond>
                                  </p:endCondLst>
                                  <p:childTnLst>
                                    <p:set>
                                      <p:cBhvr>
                                        <p:cTn id="9" dur="indefinite"/>
                                        <p:tgtEl>
                                          <p:spTgt spid="8"/>
                                        </p:tgtEl>
                                        <p:attrNameLst>
                                          <p:attrName>style.opacity</p:attrName>
                                        </p:attrNameLst>
                                      </p:cBhvr>
                                      <p:to>
                                        <p:strVal val="0.5"/>
                                      </p:to>
                                    </p:set>
                                    <p:animEffect filter="image" prLst="opacity: 0.5">
                                      <p:cBhvr rctx="IE">
                                        <p:cTn id="10" dur="indefinite"/>
                                        <p:tgtEl>
                                          <p:spTgt spid="8"/>
                                        </p:tgtEl>
                                      </p:cBhvr>
                                    </p:animEffect>
                                  </p:childTnLst>
                                </p:cTn>
                              </p:par>
                              <p:par>
                                <p:cTn id="11" presetID="9" presetClass="emph" presetSubtype="0" grpId="0" nodeType="withEffect">
                                  <p:stCondLst>
                                    <p:cond delay="0"/>
                                  </p:stCondLst>
                                  <p:endCondLst>
                                    <p:cond evt="onNext" delay="0">
                                      <p:tgtEl>
                                        <p:sldTgt/>
                                      </p:tgtEl>
                                    </p:cond>
                                  </p:endCondLst>
                                  <p:childTnLst>
                                    <p:set>
                                      <p:cBhvr>
                                        <p:cTn id="12" dur="indefinite"/>
                                        <p:tgtEl>
                                          <p:spTgt spid="9"/>
                                        </p:tgtEl>
                                        <p:attrNameLst>
                                          <p:attrName>style.opacity</p:attrName>
                                        </p:attrNameLst>
                                      </p:cBhvr>
                                      <p:to>
                                        <p:strVal val="0.5"/>
                                      </p:to>
                                    </p:set>
                                    <p:animEffect filter="image" prLst="opacity: 0.5">
                                      <p:cBhvr rctx="IE">
                                        <p:cTn id="13" dur="indefinite"/>
                                        <p:tgtEl>
                                          <p:spTgt spid="9"/>
                                        </p:tgtEl>
                                      </p:cBhvr>
                                    </p:animEffect>
                                  </p:childTnLst>
                                </p:cTn>
                              </p:par>
                              <p:par>
                                <p:cTn id="14" presetID="9" presetClass="emph" presetSubtype="0" nodeType="withEffect">
                                  <p:stCondLst>
                                    <p:cond delay="0"/>
                                  </p:stCondLst>
                                  <p:endCondLst>
                                    <p:cond evt="onNext" delay="0">
                                      <p:tgtEl>
                                        <p:sldTgt/>
                                      </p:tgtEl>
                                    </p:cond>
                                  </p:endCondLst>
                                  <p:childTnLst>
                                    <p:set>
                                      <p:cBhvr>
                                        <p:cTn id="15" dur="indefinite"/>
                                        <p:tgtEl>
                                          <p:spTgt spid="5"/>
                                        </p:tgtEl>
                                        <p:attrNameLst>
                                          <p:attrName>style.opacity</p:attrName>
                                        </p:attrNameLst>
                                      </p:cBhvr>
                                      <p:to>
                                        <p:strVal val="0.5"/>
                                      </p:to>
                                    </p:set>
                                    <p:animEffect filter="image" prLst="opacity: 0.5">
                                      <p:cBhvr rctx="IE">
                                        <p:cTn id="16" dur="indefinite"/>
                                        <p:tgtEl>
                                          <p:spTgt spid="5"/>
                                        </p:tgtEl>
                                      </p:cBhvr>
                                    </p:animEffect>
                                  </p:childTnLst>
                                </p:cTn>
                              </p:par>
                              <p:par>
                                <p:cTn id="17" presetID="9" presetClass="emph" presetSubtype="0" nodeType="withEffect">
                                  <p:stCondLst>
                                    <p:cond delay="0"/>
                                  </p:stCondLst>
                                  <p:endCondLst>
                                    <p:cond evt="onNext" delay="0">
                                      <p:tgtEl>
                                        <p:sldTgt/>
                                      </p:tgtEl>
                                    </p:cond>
                                  </p:endCondLst>
                                  <p:childTnLst>
                                    <p:set>
                                      <p:cBhvr>
                                        <p:cTn id="18" dur="indefinite"/>
                                        <p:tgtEl>
                                          <p:spTgt spid="4"/>
                                        </p:tgtEl>
                                        <p:attrNameLst>
                                          <p:attrName>style.opacity</p:attrName>
                                        </p:attrNameLst>
                                      </p:cBhvr>
                                      <p:to>
                                        <p:strVal val="0.5"/>
                                      </p:to>
                                    </p:set>
                                    <p:animEffect filter="image" prLst="opacity: 0.5">
                                      <p:cBhvr rctx="IE">
                                        <p:cTn id="19" dur="indefinite"/>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mph" presetSubtype="0" grpId="1" nodeType="clickEffect">
                                  <p:stCondLst>
                                    <p:cond delay="0"/>
                                  </p:stCondLst>
                                  <p:endCondLst>
                                    <p:cond evt="onNext" delay="0">
                                      <p:tgtEl>
                                        <p:sldTgt/>
                                      </p:tgtEl>
                                    </p:cond>
                                  </p:endCondLst>
                                  <p:childTnLst>
                                    <p:set>
                                      <p:cBhvr>
                                        <p:cTn id="23" dur="indefinite"/>
                                        <p:tgtEl>
                                          <p:spTgt spid="8"/>
                                        </p:tgtEl>
                                        <p:attrNameLst>
                                          <p:attrName>style.opacity</p:attrName>
                                        </p:attrNameLst>
                                      </p:cBhvr>
                                      <p:to>
                                        <p:strVal val="0.5"/>
                                      </p:to>
                                    </p:set>
                                    <p:animEffect filter="image" prLst="opacity: 0.5">
                                      <p:cBhvr rctx="IE">
                                        <p:cTn id="24" dur="indefinite"/>
                                        <p:tgtEl>
                                          <p:spTgt spid="8"/>
                                        </p:tgtEl>
                                      </p:cBhvr>
                                    </p:animEffect>
                                  </p:childTnLst>
                                </p:cTn>
                              </p:par>
                              <p:par>
                                <p:cTn id="25" presetID="9" presetClass="emph" presetSubtype="0" nodeType="withEffect">
                                  <p:stCondLst>
                                    <p:cond delay="0"/>
                                  </p:stCondLst>
                                  <p:endCondLst>
                                    <p:cond evt="onNext" delay="0">
                                      <p:tgtEl>
                                        <p:sldTgt/>
                                      </p:tgtEl>
                                    </p:cond>
                                  </p:endCondLst>
                                  <p:childTnLst>
                                    <p:set>
                                      <p:cBhvr>
                                        <p:cTn id="26" dur="indefinite"/>
                                        <p:tgtEl>
                                          <p:spTgt spid="5"/>
                                        </p:tgtEl>
                                        <p:attrNameLst>
                                          <p:attrName>style.opacity</p:attrName>
                                        </p:attrNameLst>
                                      </p:cBhvr>
                                      <p:to>
                                        <p:strVal val="0.5"/>
                                      </p:to>
                                    </p:set>
                                    <p:animEffect filter="image" prLst="opacity: 0.5">
                                      <p:cBhvr rctx="IE">
                                        <p:cTn id="27" dur="indefinite"/>
                                        <p:tgtEl>
                                          <p:spTgt spid="5"/>
                                        </p:tgtEl>
                                      </p:cBhvr>
                                    </p:animEffect>
                                  </p:childTnLst>
                                </p:cTn>
                              </p:par>
                              <p:par>
                                <p:cTn id="28" presetID="9" presetClass="emph" presetSubtype="0" grpId="1" nodeType="withEffect">
                                  <p:stCondLst>
                                    <p:cond delay="0"/>
                                  </p:stCondLst>
                                  <p:endCondLst>
                                    <p:cond evt="onNext" delay="0">
                                      <p:tgtEl>
                                        <p:sldTgt/>
                                      </p:tgtEl>
                                    </p:cond>
                                  </p:endCondLst>
                                  <p:childTnLst>
                                    <p:set>
                                      <p:cBhvr>
                                        <p:cTn id="29" dur="indefinite"/>
                                        <p:tgtEl>
                                          <p:spTgt spid="9"/>
                                        </p:tgtEl>
                                        <p:attrNameLst>
                                          <p:attrName>style.opacity</p:attrName>
                                        </p:attrNameLst>
                                      </p:cBhvr>
                                      <p:to>
                                        <p:strVal val="0.5"/>
                                      </p:to>
                                    </p:set>
                                    <p:animEffect filter="image" prLst="opacity: 0.5">
                                      <p:cBhvr rctx="IE">
                                        <p:cTn id="30" dur="indefinite"/>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mph" presetSubtype="0" grpId="1" nodeType="clickEffect">
                                  <p:stCondLst>
                                    <p:cond delay="0"/>
                                  </p:stCondLst>
                                  <p:endCondLst>
                                    <p:cond evt="onNext" delay="0">
                                      <p:tgtEl>
                                        <p:sldTgt/>
                                      </p:tgtEl>
                                    </p:cond>
                                  </p:endCondLst>
                                  <p:childTnLst>
                                    <p:set>
                                      <p:cBhvr>
                                        <p:cTn id="34" dur="indefinite"/>
                                        <p:tgtEl>
                                          <p:spTgt spid="7"/>
                                        </p:tgtEl>
                                        <p:attrNameLst>
                                          <p:attrName>style.opacity</p:attrName>
                                        </p:attrNameLst>
                                      </p:cBhvr>
                                      <p:to>
                                        <p:strVal val="0.5"/>
                                      </p:to>
                                    </p:set>
                                    <p:animEffect filter="image" prLst="opacity: 0.5">
                                      <p:cBhvr rctx="IE">
                                        <p:cTn id="35" dur="indefinite"/>
                                        <p:tgtEl>
                                          <p:spTgt spid="7"/>
                                        </p:tgtEl>
                                      </p:cBhvr>
                                    </p:animEffect>
                                  </p:childTnLst>
                                </p:cTn>
                              </p:par>
                              <p:par>
                                <p:cTn id="36" presetID="9" presetClass="emph" presetSubtype="0" nodeType="withEffect">
                                  <p:stCondLst>
                                    <p:cond delay="0"/>
                                  </p:stCondLst>
                                  <p:endCondLst>
                                    <p:cond evt="onNext" delay="0">
                                      <p:tgtEl>
                                        <p:sldTgt/>
                                      </p:tgtEl>
                                    </p:cond>
                                  </p:endCondLst>
                                  <p:childTnLst>
                                    <p:set>
                                      <p:cBhvr>
                                        <p:cTn id="37" dur="indefinite"/>
                                        <p:tgtEl>
                                          <p:spTgt spid="4"/>
                                        </p:tgtEl>
                                        <p:attrNameLst>
                                          <p:attrName>style.opacity</p:attrName>
                                        </p:attrNameLst>
                                      </p:cBhvr>
                                      <p:to>
                                        <p:strVal val="0.5"/>
                                      </p:to>
                                    </p:set>
                                    <p:animEffect filter="image" prLst="opacity: 0.5">
                                      <p:cBhvr rctx="IE">
                                        <p:cTn id="38" dur="indefinite"/>
                                        <p:tgtEl>
                                          <p:spTgt spid="4"/>
                                        </p:tgtEl>
                                      </p:cBhvr>
                                    </p:animEffect>
                                  </p:childTnLst>
                                </p:cTn>
                              </p:par>
                              <p:par>
                                <p:cTn id="39" presetID="9" presetClass="emph" presetSubtype="0" grpId="2" nodeType="withEffect">
                                  <p:stCondLst>
                                    <p:cond delay="0"/>
                                  </p:stCondLst>
                                  <p:endCondLst>
                                    <p:cond evt="onNext" delay="0">
                                      <p:tgtEl>
                                        <p:sldTgt/>
                                      </p:tgtEl>
                                    </p:cond>
                                  </p:endCondLst>
                                  <p:childTnLst>
                                    <p:set>
                                      <p:cBhvr>
                                        <p:cTn id="40" dur="indefinite"/>
                                        <p:tgtEl>
                                          <p:spTgt spid="9"/>
                                        </p:tgtEl>
                                        <p:attrNameLst>
                                          <p:attrName>style.opacity</p:attrName>
                                        </p:attrNameLst>
                                      </p:cBhvr>
                                      <p:to>
                                        <p:strVal val="0.5"/>
                                      </p:to>
                                    </p:set>
                                    <p:animEffect filter="image" prLst="opacity: 0.5">
                                      <p:cBhvr rctx="IE">
                                        <p:cTn id="41" dur="indefinite"/>
                                        <p:tgtEl>
                                          <p:spTgt spid="9"/>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mph" presetSubtype="0" nodeType="clickEffect">
                                  <p:stCondLst>
                                    <p:cond delay="0"/>
                                  </p:stCondLst>
                                  <p:endCondLst>
                                    <p:cond evt="onNext" delay="0">
                                      <p:tgtEl>
                                        <p:sldTgt/>
                                      </p:tgtEl>
                                    </p:cond>
                                  </p:endCondLst>
                                  <p:childTnLst>
                                    <p:set>
                                      <p:cBhvr>
                                        <p:cTn id="45" dur="indefinite"/>
                                        <p:tgtEl>
                                          <p:spTgt spid="5"/>
                                        </p:tgtEl>
                                        <p:attrNameLst>
                                          <p:attrName>style.opacity</p:attrName>
                                        </p:attrNameLst>
                                      </p:cBhvr>
                                      <p:to>
                                        <p:strVal val="0.5"/>
                                      </p:to>
                                    </p:set>
                                    <p:animEffect filter="image" prLst="opacity: 0.5">
                                      <p:cBhvr rctx="IE">
                                        <p:cTn id="46" dur="indefinite"/>
                                        <p:tgtEl>
                                          <p:spTgt spid="5"/>
                                        </p:tgtEl>
                                      </p:cBhvr>
                                    </p:animEffect>
                                  </p:childTnLst>
                                </p:cTn>
                              </p:par>
                              <p:par>
                                <p:cTn id="47" presetID="9" presetClass="emph" presetSubtype="0" grpId="2" nodeType="withEffect">
                                  <p:stCondLst>
                                    <p:cond delay="0"/>
                                  </p:stCondLst>
                                  <p:endCondLst>
                                    <p:cond evt="onNext" delay="0">
                                      <p:tgtEl>
                                        <p:sldTgt/>
                                      </p:tgtEl>
                                    </p:cond>
                                  </p:endCondLst>
                                  <p:childTnLst>
                                    <p:set>
                                      <p:cBhvr>
                                        <p:cTn id="48" dur="indefinite"/>
                                        <p:tgtEl>
                                          <p:spTgt spid="8"/>
                                        </p:tgtEl>
                                        <p:attrNameLst>
                                          <p:attrName>style.opacity</p:attrName>
                                        </p:attrNameLst>
                                      </p:cBhvr>
                                      <p:to>
                                        <p:strVal val="0.5"/>
                                      </p:to>
                                    </p:set>
                                    <p:animEffect filter="image" prLst="opacity: 0.5">
                                      <p:cBhvr rctx="IE">
                                        <p:cTn id="49" dur="indefinite"/>
                                        <p:tgtEl>
                                          <p:spTgt spid="8"/>
                                        </p:tgtEl>
                                      </p:cBhvr>
                                    </p:animEffect>
                                  </p:childTnLst>
                                </p:cTn>
                              </p:par>
                              <p:par>
                                <p:cTn id="50" presetID="9" presetClass="emph" presetSubtype="0" nodeType="withEffect">
                                  <p:stCondLst>
                                    <p:cond delay="0"/>
                                  </p:stCondLst>
                                  <p:endCondLst>
                                    <p:cond evt="onNext" delay="0">
                                      <p:tgtEl>
                                        <p:sldTgt/>
                                      </p:tgtEl>
                                    </p:cond>
                                  </p:endCondLst>
                                  <p:childTnLst>
                                    <p:set>
                                      <p:cBhvr>
                                        <p:cTn id="51" dur="indefinite"/>
                                        <p:tgtEl>
                                          <p:spTgt spid="4"/>
                                        </p:tgtEl>
                                        <p:attrNameLst>
                                          <p:attrName>style.opacity</p:attrName>
                                        </p:attrNameLst>
                                      </p:cBhvr>
                                      <p:to>
                                        <p:strVal val="0.5"/>
                                      </p:to>
                                    </p:set>
                                    <p:animEffect filter="image" prLst="opacity: 0.5">
                                      <p:cBhvr rctx="IE">
                                        <p:cTn id="52" dur="indefinite"/>
                                        <p:tgtEl>
                                          <p:spTgt spid="4"/>
                                        </p:tgtEl>
                                      </p:cBhvr>
                                    </p:animEffect>
                                  </p:childTnLst>
                                </p:cTn>
                              </p:par>
                              <p:par>
                                <p:cTn id="53" presetID="9" presetClass="emph" presetSubtype="0" grpId="2" nodeType="withEffect">
                                  <p:stCondLst>
                                    <p:cond delay="0"/>
                                  </p:stCondLst>
                                  <p:endCondLst>
                                    <p:cond evt="onNext" delay="0">
                                      <p:tgtEl>
                                        <p:sldTgt/>
                                      </p:tgtEl>
                                    </p:cond>
                                  </p:endCondLst>
                                  <p:childTnLst>
                                    <p:set>
                                      <p:cBhvr>
                                        <p:cTn id="54" dur="indefinite"/>
                                        <p:tgtEl>
                                          <p:spTgt spid="7"/>
                                        </p:tgtEl>
                                        <p:attrNameLst>
                                          <p:attrName>style.opacity</p:attrName>
                                        </p:attrNameLst>
                                      </p:cBhvr>
                                      <p:to>
                                        <p:strVal val="0.5"/>
                                      </p:to>
                                    </p:set>
                                    <p:animEffect filter="image" prLst="opacity: 0.5">
                                      <p:cBhvr rctx="IE">
                                        <p:cTn id="55" dur="indefinite"/>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7" grpId="2"/>
      <p:bldP spid="8" grpId="0"/>
      <p:bldP spid="8" grpId="1"/>
      <p:bldP spid="8" grpId="2"/>
      <p:bldP spid="9" grpId="0"/>
      <p:bldP spid="9" grpId="1"/>
      <p:bldP spid="9" grpId="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0C0CA-5C21-8C4C-A8E9-58EE194337DD}"/>
              </a:ext>
            </a:extLst>
          </p:cNvPr>
          <p:cNvSpPr>
            <a:spLocks noGrp="1"/>
          </p:cNvSpPr>
          <p:nvPr>
            <p:ph type="title"/>
          </p:nvPr>
        </p:nvSpPr>
        <p:spPr/>
        <p:txBody>
          <a:bodyPr/>
          <a:lstStyle/>
          <a:p>
            <a:pPr algn="ctr"/>
            <a:r>
              <a:rPr lang="en-US" dirty="0"/>
              <a:t>Door in the Face Technique </a:t>
            </a:r>
          </a:p>
        </p:txBody>
      </p:sp>
      <p:cxnSp>
        <p:nvCxnSpPr>
          <p:cNvPr id="4" name="Straight Arrow Connector 3">
            <a:extLst>
              <a:ext uri="{FF2B5EF4-FFF2-40B4-BE49-F238E27FC236}">
                <a16:creationId xmlns:a16="http://schemas.microsoft.com/office/drawing/2014/main" id="{B60302EC-FF73-364D-8B4B-BF8AE1F5AEAF}"/>
              </a:ext>
            </a:extLst>
          </p:cNvPr>
          <p:cNvCxnSpPr/>
          <p:nvPr/>
        </p:nvCxnSpPr>
        <p:spPr>
          <a:xfrm>
            <a:off x="3649081" y="2528887"/>
            <a:ext cx="70008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17D17EB1-7056-0B4E-AD9B-8C562DDBA391}"/>
              </a:ext>
            </a:extLst>
          </p:cNvPr>
          <p:cNvCxnSpPr/>
          <p:nvPr/>
        </p:nvCxnSpPr>
        <p:spPr>
          <a:xfrm>
            <a:off x="6377354" y="2528887"/>
            <a:ext cx="70008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3074" name="Picture 2" descr="The Door-in-the-Face Technique as a Compliance Strategy - Psychologist World">
            <a:extLst>
              <a:ext uri="{FF2B5EF4-FFF2-40B4-BE49-F238E27FC236}">
                <a16:creationId xmlns:a16="http://schemas.microsoft.com/office/drawing/2014/main" id="{4ACF2E6D-142D-4444-BB98-C90F39BC8D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49081" y="3524128"/>
            <a:ext cx="4558216" cy="285384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2641A217-7AFE-4546-814A-D5DE30448064}"/>
              </a:ext>
            </a:extLst>
          </p:cNvPr>
          <p:cNvSpPr txBox="1"/>
          <p:nvPr/>
        </p:nvSpPr>
        <p:spPr>
          <a:xfrm>
            <a:off x="292181" y="2267277"/>
            <a:ext cx="3218125" cy="523220"/>
          </a:xfrm>
          <a:prstGeom prst="rect">
            <a:avLst/>
          </a:prstGeom>
          <a:noFill/>
        </p:spPr>
        <p:txBody>
          <a:bodyPr wrap="none" rtlCol="0">
            <a:spAutoFit/>
          </a:bodyPr>
          <a:lstStyle/>
          <a:p>
            <a:r>
              <a:rPr lang="en-US" sz="2800" dirty="0"/>
              <a:t>Make Large Request </a:t>
            </a:r>
          </a:p>
        </p:txBody>
      </p:sp>
      <p:sp>
        <p:nvSpPr>
          <p:cNvPr id="8" name="TextBox 7">
            <a:extLst>
              <a:ext uri="{FF2B5EF4-FFF2-40B4-BE49-F238E27FC236}">
                <a16:creationId xmlns:a16="http://schemas.microsoft.com/office/drawing/2014/main" id="{7E81678F-8FBC-B146-94D2-D8EEDD8F5514}"/>
              </a:ext>
            </a:extLst>
          </p:cNvPr>
          <p:cNvSpPr txBox="1"/>
          <p:nvPr/>
        </p:nvSpPr>
        <p:spPr>
          <a:xfrm>
            <a:off x="4749071" y="2287388"/>
            <a:ext cx="1504451" cy="523220"/>
          </a:xfrm>
          <a:prstGeom prst="rect">
            <a:avLst/>
          </a:prstGeom>
          <a:noFill/>
        </p:spPr>
        <p:txBody>
          <a:bodyPr wrap="none" rtlCol="0">
            <a:spAutoFit/>
          </a:bodyPr>
          <a:lstStyle/>
          <a:p>
            <a:r>
              <a:rPr lang="en-US" sz="2800" dirty="0"/>
              <a:t>Rejected </a:t>
            </a:r>
          </a:p>
        </p:txBody>
      </p:sp>
      <p:sp>
        <p:nvSpPr>
          <p:cNvPr id="9" name="TextBox 8">
            <a:extLst>
              <a:ext uri="{FF2B5EF4-FFF2-40B4-BE49-F238E27FC236}">
                <a16:creationId xmlns:a16="http://schemas.microsoft.com/office/drawing/2014/main" id="{C0341AA2-C61E-E247-A881-A6FD51120B33}"/>
              </a:ext>
            </a:extLst>
          </p:cNvPr>
          <p:cNvSpPr txBox="1"/>
          <p:nvPr/>
        </p:nvSpPr>
        <p:spPr>
          <a:xfrm>
            <a:off x="7325105" y="2267277"/>
            <a:ext cx="4574714" cy="523220"/>
          </a:xfrm>
          <a:prstGeom prst="rect">
            <a:avLst/>
          </a:prstGeom>
          <a:noFill/>
        </p:spPr>
        <p:txBody>
          <a:bodyPr wrap="none" rtlCol="0">
            <a:spAutoFit/>
          </a:bodyPr>
          <a:lstStyle/>
          <a:p>
            <a:r>
              <a:rPr lang="en-US" sz="2800" dirty="0"/>
              <a:t>Make More Moderate Request</a:t>
            </a:r>
          </a:p>
        </p:txBody>
      </p:sp>
    </p:spTree>
    <p:extLst>
      <p:ext uri="{BB962C8B-B14F-4D97-AF65-F5344CB8AC3E}">
        <p14:creationId xmlns:p14="http://schemas.microsoft.com/office/powerpoint/2010/main" val="850776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endCondLst>
                                    <p:cond evt="onNext" delay="0">
                                      <p:tgtEl>
                                        <p:sldTgt/>
                                      </p:tgtEl>
                                    </p:cond>
                                  </p:endCondLst>
                                  <p:childTnLst>
                                    <p:set>
                                      <p:cBhvr>
                                        <p:cTn id="6" dur="indefinite"/>
                                        <p:tgtEl>
                                          <p:spTgt spid="7"/>
                                        </p:tgtEl>
                                        <p:attrNameLst>
                                          <p:attrName>style.opacity</p:attrName>
                                        </p:attrNameLst>
                                      </p:cBhvr>
                                      <p:to>
                                        <p:strVal val="0.5"/>
                                      </p:to>
                                    </p:set>
                                    <p:animEffect filter="image" prLst="opacity: 0.5">
                                      <p:cBhvr rctx="IE">
                                        <p:cTn id="7" dur="indefinite"/>
                                        <p:tgtEl>
                                          <p:spTgt spid="7"/>
                                        </p:tgtEl>
                                      </p:cBhvr>
                                    </p:animEffect>
                                  </p:childTnLst>
                                </p:cTn>
                              </p:par>
                              <p:par>
                                <p:cTn id="8" presetID="9" presetClass="emph" presetSubtype="0" nodeType="withEffect">
                                  <p:stCondLst>
                                    <p:cond delay="0"/>
                                  </p:stCondLst>
                                  <p:endCondLst>
                                    <p:cond evt="onNext" delay="0">
                                      <p:tgtEl>
                                        <p:sldTgt/>
                                      </p:tgtEl>
                                    </p:cond>
                                  </p:endCondLst>
                                  <p:childTnLst>
                                    <p:set>
                                      <p:cBhvr>
                                        <p:cTn id="9" dur="indefinite"/>
                                        <p:tgtEl>
                                          <p:spTgt spid="4"/>
                                        </p:tgtEl>
                                        <p:attrNameLst>
                                          <p:attrName>style.opacity</p:attrName>
                                        </p:attrNameLst>
                                      </p:cBhvr>
                                      <p:to>
                                        <p:strVal val="0.5"/>
                                      </p:to>
                                    </p:set>
                                    <p:animEffect filter="image" prLst="opacity: 0.5">
                                      <p:cBhvr rctx="IE">
                                        <p:cTn id="10" dur="indefinite"/>
                                        <p:tgtEl>
                                          <p:spTgt spid="4"/>
                                        </p:tgtEl>
                                      </p:cBhvr>
                                    </p:animEffect>
                                  </p:childTnLst>
                                </p:cTn>
                              </p:par>
                              <p:par>
                                <p:cTn id="11" presetID="9" presetClass="emph" presetSubtype="0" grpId="0" nodeType="withEffect">
                                  <p:stCondLst>
                                    <p:cond delay="0"/>
                                  </p:stCondLst>
                                  <p:endCondLst>
                                    <p:cond evt="onNext" delay="0">
                                      <p:tgtEl>
                                        <p:sldTgt/>
                                      </p:tgtEl>
                                    </p:cond>
                                  </p:endCondLst>
                                  <p:childTnLst>
                                    <p:set>
                                      <p:cBhvr>
                                        <p:cTn id="12" dur="indefinite"/>
                                        <p:tgtEl>
                                          <p:spTgt spid="8"/>
                                        </p:tgtEl>
                                        <p:attrNameLst>
                                          <p:attrName>style.opacity</p:attrName>
                                        </p:attrNameLst>
                                      </p:cBhvr>
                                      <p:to>
                                        <p:strVal val="0.5"/>
                                      </p:to>
                                    </p:set>
                                    <p:animEffect filter="image" prLst="opacity: 0.5">
                                      <p:cBhvr rctx="IE">
                                        <p:cTn id="13" dur="indefinite"/>
                                        <p:tgtEl>
                                          <p:spTgt spid="8"/>
                                        </p:tgtEl>
                                      </p:cBhvr>
                                    </p:animEffect>
                                  </p:childTnLst>
                                </p:cTn>
                              </p:par>
                              <p:par>
                                <p:cTn id="14" presetID="9" presetClass="emph" presetSubtype="0" nodeType="withEffect">
                                  <p:stCondLst>
                                    <p:cond delay="0"/>
                                  </p:stCondLst>
                                  <p:endCondLst>
                                    <p:cond evt="onNext" delay="0">
                                      <p:tgtEl>
                                        <p:sldTgt/>
                                      </p:tgtEl>
                                    </p:cond>
                                  </p:endCondLst>
                                  <p:childTnLst>
                                    <p:set>
                                      <p:cBhvr>
                                        <p:cTn id="15" dur="indefinite"/>
                                        <p:tgtEl>
                                          <p:spTgt spid="5"/>
                                        </p:tgtEl>
                                        <p:attrNameLst>
                                          <p:attrName>style.opacity</p:attrName>
                                        </p:attrNameLst>
                                      </p:cBhvr>
                                      <p:to>
                                        <p:strVal val="0.5"/>
                                      </p:to>
                                    </p:set>
                                    <p:animEffect filter="image" prLst="opacity: 0.5">
                                      <p:cBhvr rctx="IE">
                                        <p:cTn id="16" dur="indefinite"/>
                                        <p:tgtEl>
                                          <p:spTgt spid="5"/>
                                        </p:tgtEl>
                                      </p:cBhvr>
                                    </p:animEffect>
                                  </p:childTnLst>
                                </p:cTn>
                              </p:par>
                              <p:par>
                                <p:cTn id="17" presetID="9" presetClass="emph" presetSubtype="0" grpId="0" nodeType="withEffect">
                                  <p:stCondLst>
                                    <p:cond delay="0"/>
                                  </p:stCondLst>
                                  <p:endCondLst>
                                    <p:cond evt="onNext" delay="0">
                                      <p:tgtEl>
                                        <p:sldTgt/>
                                      </p:tgtEl>
                                    </p:cond>
                                  </p:endCondLst>
                                  <p:childTnLst>
                                    <p:set>
                                      <p:cBhvr>
                                        <p:cTn id="18" dur="indefinite"/>
                                        <p:tgtEl>
                                          <p:spTgt spid="9"/>
                                        </p:tgtEl>
                                        <p:attrNameLst>
                                          <p:attrName>style.opacity</p:attrName>
                                        </p:attrNameLst>
                                      </p:cBhvr>
                                      <p:to>
                                        <p:strVal val="0.5"/>
                                      </p:to>
                                    </p:set>
                                    <p:animEffect filter="image" prLst="opacity: 0.5">
                                      <p:cBhvr rctx="IE">
                                        <p:cTn id="19" dur="indefinite"/>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mph" presetSubtype="0" grpId="1" nodeType="clickEffect">
                                  <p:stCondLst>
                                    <p:cond delay="0"/>
                                  </p:stCondLst>
                                  <p:endCondLst>
                                    <p:cond evt="onNext" delay="0">
                                      <p:tgtEl>
                                        <p:sldTgt/>
                                      </p:tgtEl>
                                    </p:cond>
                                  </p:endCondLst>
                                  <p:childTnLst>
                                    <p:set>
                                      <p:cBhvr>
                                        <p:cTn id="23" dur="indefinite"/>
                                        <p:tgtEl>
                                          <p:spTgt spid="8"/>
                                        </p:tgtEl>
                                        <p:attrNameLst>
                                          <p:attrName>style.opacity</p:attrName>
                                        </p:attrNameLst>
                                      </p:cBhvr>
                                      <p:to>
                                        <p:strVal val="0.5"/>
                                      </p:to>
                                    </p:set>
                                    <p:animEffect filter="image" prLst="opacity: 0.5">
                                      <p:cBhvr rctx="IE">
                                        <p:cTn id="24" dur="indefinite"/>
                                        <p:tgtEl>
                                          <p:spTgt spid="8"/>
                                        </p:tgtEl>
                                      </p:cBhvr>
                                    </p:animEffect>
                                  </p:childTnLst>
                                </p:cTn>
                              </p:par>
                              <p:par>
                                <p:cTn id="25" presetID="9" presetClass="emph" presetSubtype="0" nodeType="withEffect">
                                  <p:stCondLst>
                                    <p:cond delay="0"/>
                                  </p:stCondLst>
                                  <p:endCondLst>
                                    <p:cond evt="onNext" delay="0">
                                      <p:tgtEl>
                                        <p:sldTgt/>
                                      </p:tgtEl>
                                    </p:cond>
                                  </p:endCondLst>
                                  <p:childTnLst>
                                    <p:set>
                                      <p:cBhvr>
                                        <p:cTn id="26" dur="indefinite"/>
                                        <p:tgtEl>
                                          <p:spTgt spid="5"/>
                                        </p:tgtEl>
                                        <p:attrNameLst>
                                          <p:attrName>style.opacity</p:attrName>
                                        </p:attrNameLst>
                                      </p:cBhvr>
                                      <p:to>
                                        <p:strVal val="0.5"/>
                                      </p:to>
                                    </p:set>
                                    <p:animEffect filter="image" prLst="opacity: 0.5">
                                      <p:cBhvr rctx="IE">
                                        <p:cTn id="27" dur="indefinite"/>
                                        <p:tgtEl>
                                          <p:spTgt spid="5"/>
                                        </p:tgtEl>
                                      </p:cBhvr>
                                    </p:animEffect>
                                  </p:childTnLst>
                                </p:cTn>
                              </p:par>
                              <p:par>
                                <p:cTn id="28" presetID="9" presetClass="emph" presetSubtype="0" grpId="1" nodeType="withEffect">
                                  <p:stCondLst>
                                    <p:cond delay="0"/>
                                  </p:stCondLst>
                                  <p:endCondLst>
                                    <p:cond evt="onNext" delay="0">
                                      <p:tgtEl>
                                        <p:sldTgt/>
                                      </p:tgtEl>
                                    </p:cond>
                                  </p:endCondLst>
                                  <p:childTnLst>
                                    <p:set>
                                      <p:cBhvr>
                                        <p:cTn id="29" dur="indefinite"/>
                                        <p:tgtEl>
                                          <p:spTgt spid="9"/>
                                        </p:tgtEl>
                                        <p:attrNameLst>
                                          <p:attrName>style.opacity</p:attrName>
                                        </p:attrNameLst>
                                      </p:cBhvr>
                                      <p:to>
                                        <p:strVal val="0.5"/>
                                      </p:to>
                                    </p:set>
                                    <p:animEffect filter="image" prLst="opacity: 0.5">
                                      <p:cBhvr rctx="IE">
                                        <p:cTn id="30" dur="indefinite"/>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mph" presetSubtype="0" grpId="1" nodeType="clickEffect">
                                  <p:stCondLst>
                                    <p:cond delay="0"/>
                                  </p:stCondLst>
                                  <p:endCondLst>
                                    <p:cond evt="onNext" delay="0">
                                      <p:tgtEl>
                                        <p:sldTgt/>
                                      </p:tgtEl>
                                    </p:cond>
                                  </p:endCondLst>
                                  <p:childTnLst>
                                    <p:set>
                                      <p:cBhvr>
                                        <p:cTn id="34" dur="indefinite"/>
                                        <p:tgtEl>
                                          <p:spTgt spid="7"/>
                                        </p:tgtEl>
                                        <p:attrNameLst>
                                          <p:attrName>style.opacity</p:attrName>
                                        </p:attrNameLst>
                                      </p:cBhvr>
                                      <p:to>
                                        <p:strVal val="0.5"/>
                                      </p:to>
                                    </p:set>
                                    <p:animEffect filter="image" prLst="opacity: 0.5">
                                      <p:cBhvr rctx="IE">
                                        <p:cTn id="35" dur="indefinite"/>
                                        <p:tgtEl>
                                          <p:spTgt spid="7"/>
                                        </p:tgtEl>
                                      </p:cBhvr>
                                    </p:animEffect>
                                  </p:childTnLst>
                                </p:cTn>
                              </p:par>
                              <p:par>
                                <p:cTn id="36" presetID="9" presetClass="emph" presetSubtype="0" nodeType="withEffect">
                                  <p:stCondLst>
                                    <p:cond delay="0"/>
                                  </p:stCondLst>
                                  <p:endCondLst>
                                    <p:cond evt="onNext" delay="0">
                                      <p:tgtEl>
                                        <p:sldTgt/>
                                      </p:tgtEl>
                                    </p:cond>
                                  </p:endCondLst>
                                  <p:childTnLst>
                                    <p:set>
                                      <p:cBhvr>
                                        <p:cTn id="37" dur="indefinite"/>
                                        <p:tgtEl>
                                          <p:spTgt spid="4"/>
                                        </p:tgtEl>
                                        <p:attrNameLst>
                                          <p:attrName>style.opacity</p:attrName>
                                        </p:attrNameLst>
                                      </p:cBhvr>
                                      <p:to>
                                        <p:strVal val="0.5"/>
                                      </p:to>
                                    </p:set>
                                    <p:animEffect filter="image" prLst="opacity: 0.5">
                                      <p:cBhvr rctx="IE">
                                        <p:cTn id="38" dur="indefinite"/>
                                        <p:tgtEl>
                                          <p:spTgt spid="4"/>
                                        </p:tgtEl>
                                      </p:cBhvr>
                                    </p:animEffect>
                                  </p:childTnLst>
                                </p:cTn>
                              </p:par>
                              <p:par>
                                <p:cTn id="39" presetID="9" presetClass="emph" presetSubtype="0" grpId="2" nodeType="withEffect">
                                  <p:stCondLst>
                                    <p:cond delay="0"/>
                                  </p:stCondLst>
                                  <p:endCondLst>
                                    <p:cond evt="onNext" delay="0">
                                      <p:tgtEl>
                                        <p:sldTgt/>
                                      </p:tgtEl>
                                    </p:cond>
                                  </p:endCondLst>
                                  <p:childTnLst>
                                    <p:set>
                                      <p:cBhvr>
                                        <p:cTn id="40" dur="indefinite"/>
                                        <p:tgtEl>
                                          <p:spTgt spid="9"/>
                                        </p:tgtEl>
                                        <p:attrNameLst>
                                          <p:attrName>style.opacity</p:attrName>
                                        </p:attrNameLst>
                                      </p:cBhvr>
                                      <p:to>
                                        <p:strVal val="0.5"/>
                                      </p:to>
                                    </p:set>
                                    <p:animEffect filter="image" prLst="opacity: 0.5">
                                      <p:cBhvr rctx="IE">
                                        <p:cTn id="41" dur="indefinite"/>
                                        <p:tgtEl>
                                          <p:spTgt spid="9"/>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mph" presetSubtype="0" grpId="2" nodeType="clickEffect">
                                  <p:stCondLst>
                                    <p:cond delay="0"/>
                                  </p:stCondLst>
                                  <p:endCondLst>
                                    <p:cond evt="onNext" delay="0">
                                      <p:tgtEl>
                                        <p:sldTgt/>
                                      </p:tgtEl>
                                    </p:cond>
                                  </p:endCondLst>
                                  <p:childTnLst>
                                    <p:set>
                                      <p:cBhvr>
                                        <p:cTn id="45" dur="indefinite"/>
                                        <p:tgtEl>
                                          <p:spTgt spid="7"/>
                                        </p:tgtEl>
                                        <p:attrNameLst>
                                          <p:attrName>style.opacity</p:attrName>
                                        </p:attrNameLst>
                                      </p:cBhvr>
                                      <p:to>
                                        <p:strVal val="0.5"/>
                                      </p:to>
                                    </p:set>
                                    <p:animEffect filter="image" prLst="opacity: 0.5">
                                      <p:cBhvr rctx="IE">
                                        <p:cTn id="46" dur="indefinite"/>
                                        <p:tgtEl>
                                          <p:spTgt spid="7"/>
                                        </p:tgtEl>
                                      </p:cBhvr>
                                    </p:animEffect>
                                  </p:childTnLst>
                                </p:cTn>
                              </p:par>
                              <p:par>
                                <p:cTn id="47" presetID="9" presetClass="emph" presetSubtype="0" nodeType="withEffect">
                                  <p:stCondLst>
                                    <p:cond delay="0"/>
                                  </p:stCondLst>
                                  <p:endCondLst>
                                    <p:cond evt="onNext" delay="0">
                                      <p:tgtEl>
                                        <p:sldTgt/>
                                      </p:tgtEl>
                                    </p:cond>
                                  </p:endCondLst>
                                  <p:childTnLst>
                                    <p:set>
                                      <p:cBhvr>
                                        <p:cTn id="48" dur="indefinite"/>
                                        <p:tgtEl>
                                          <p:spTgt spid="4"/>
                                        </p:tgtEl>
                                        <p:attrNameLst>
                                          <p:attrName>style.opacity</p:attrName>
                                        </p:attrNameLst>
                                      </p:cBhvr>
                                      <p:to>
                                        <p:strVal val="0.5"/>
                                      </p:to>
                                    </p:set>
                                    <p:animEffect filter="image" prLst="opacity: 0.5">
                                      <p:cBhvr rctx="IE">
                                        <p:cTn id="49" dur="indefinite"/>
                                        <p:tgtEl>
                                          <p:spTgt spid="4"/>
                                        </p:tgtEl>
                                      </p:cBhvr>
                                    </p:animEffect>
                                  </p:childTnLst>
                                </p:cTn>
                              </p:par>
                              <p:par>
                                <p:cTn id="50" presetID="9" presetClass="emph" presetSubtype="0" grpId="2" nodeType="withEffect">
                                  <p:stCondLst>
                                    <p:cond delay="0"/>
                                  </p:stCondLst>
                                  <p:endCondLst>
                                    <p:cond evt="onNext" delay="0">
                                      <p:tgtEl>
                                        <p:sldTgt/>
                                      </p:tgtEl>
                                    </p:cond>
                                  </p:endCondLst>
                                  <p:childTnLst>
                                    <p:set>
                                      <p:cBhvr>
                                        <p:cTn id="51" dur="indefinite"/>
                                        <p:tgtEl>
                                          <p:spTgt spid="8"/>
                                        </p:tgtEl>
                                        <p:attrNameLst>
                                          <p:attrName>style.opacity</p:attrName>
                                        </p:attrNameLst>
                                      </p:cBhvr>
                                      <p:to>
                                        <p:strVal val="0.5"/>
                                      </p:to>
                                    </p:set>
                                    <p:animEffect filter="image" prLst="opacity: 0.5">
                                      <p:cBhvr rctx="IE">
                                        <p:cTn id="52" dur="indefinite"/>
                                        <p:tgtEl>
                                          <p:spTgt spid="8"/>
                                        </p:tgtEl>
                                      </p:cBhvr>
                                    </p:animEffect>
                                  </p:childTnLst>
                                </p:cTn>
                              </p:par>
                              <p:par>
                                <p:cTn id="53" presetID="9" presetClass="emph" presetSubtype="0" nodeType="withEffect">
                                  <p:stCondLst>
                                    <p:cond delay="0"/>
                                  </p:stCondLst>
                                  <p:endCondLst>
                                    <p:cond evt="onNext" delay="0">
                                      <p:tgtEl>
                                        <p:sldTgt/>
                                      </p:tgtEl>
                                    </p:cond>
                                  </p:endCondLst>
                                  <p:childTnLst>
                                    <p:set>
                                      <p:cBhvr>
                                        <p:cTn id="54" dur="indefinite"/>
                                        <p:tgtEl>
                                          <p:spTgt spid="5"/>
                                        </p:tgtEl>
                                        <p:attrNameLst>
                                          <p:attrName>style.opacity</p:attrName>
                                        </p:attrNameLst>
                                      </p:cBhvr>
                                      <p:to>
                                        <p:strVal val="0.5"/>
                                      </p:to>
                                    </p:set>
                                    <p:animEffect filter="image" prLst="opacity: 0.5">
                                      <p:cBhvr rctx="IE">
                                        <p:cTn id="55" dur="indefinite"/>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7" grpId="2"/>
      <p:bldP spid="8" grpId="0"/>
      <p:bldP spid="8" grpId="1"/>
      <p:bldP spid="8" grpId="2"/>
      <p:bldP spid="9" grpId="0"/>
      <p:bldP spid="9" grpId="1"/>
      <p:bldP spid="9" grpId="2"/>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{874D30A7-2C10-2E48-808C-50DD4AFF2E4B}tf10001122</Template>
  <TotalTime>2577</TotalTime>
  <Words>318</Words>
  <Application>Microsoft Macintosh PowerPoint</Application>
  <PresentationFormat>Widescreen</PresentationFormat>
  <Paragraphs>42</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Helvetica</vt:lpstr>
      <vt:lpstr>Tw Cen MT</vt:lpstr>
      <vt:lpstr>Circuit</vt:lpstr>
      <vt:lpstr>Persuasion </vt:lpstr>
      <vt:lpstr>Attitude Changes </vt:lpstr>
      <vt:lpstr>Cognitive Dissonance  </vt:lpstr>
      <vt:lpstr>Sequential Request Strategies </vt:lpstr>
      <vt:lpstr>Foot In the door Technique </vt:lpstr>
      <vt:lpstr>Low Balling</vt:lpstr>
      <vt:lpstr>Door in the Face Technique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Persuasion </dc:title>
  <dc:creator>Molly Cunningham</dc:creator>
  <cp:lastModifiedBy>Molly Cunningham</cp:lastModifiedBy>
  <cp:revision>9</cp:revision>
  <dcterms:created xsi:type="dcterms:W3CDTF">2021-05-19T20:56:05Z</dcterms:created>
  <dcterms:modified xsi:type="dcterms:W3CDTF">2021-05-21T15:53:57Z</dcterms:modified>
</cp:coreProperties>
</file>